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446" r:id="rId3"/>
    <p:sldId id="447" r:id="rId4"/>
    <p:sldId id="351" r:id="rId5"/>
    <p:sldId id="444" r:id="rId6"/>
    <p:sldId id="415" r:id="rId7"/>
    <p:sldId id="416" r:id="rId8"/>
    <p:sldId id="418" r:id="rId9"/>
    <p:sldId id="419" r:id="rId10"/>
    <p:sldId id="420" r:id="rId11"/>
    <p:sldId id="421" r:id="rId12"/>
    <p:sldId id="422" r:id="rId13"/>
    <p:sldId id="423" r:id="rId14"/>
    <p:sldId id="424" r:id="rId15"/>
    <p:sldId id="425" r:id="rId16"/>
    <p:sldId id="407" r:id="rId17"/>
    <p:sldId id="409" r:id="rId18"/>
    <p:sldId id="362" r:id="rId19"/>
    <p:sldId id="363" r:id="rId20"/>
    <p:sldId id="364" r:id="rId21"/>
    <p:sldId id="365" r:id="rId22"/>
    <p:sldId id="366" r:id="rId23"/>
    <p:sldId id="370" r:id="rId24"/>
    <p:sldId id="371" r:id="rId25"/>
    <p:sldId id="440" r:id="rId26"/>
    <p:sldId id="441" r:id="rId27"/>
    <p:sldId id="442" r:id="rId28"/>
    <p:sldId id="443" r:id="rId29"/>
    <p:sldId id="426" r:id="rId30"/>
    <p:sldId id="448" r:id="rId31"/>
    <p:sldId id="449" r:id="rId32"/>
    <p:sldId id="427" r:id="rId33"/>
    <p:sldId id="428" r:id="rId34"/>
    <p:sldId id="429" r:id="rId35"/>
    <p:sldId id="430" r:id="rId36"/>
    <p:sldId id="431" r:id="rId37"/>
    <p:sldId id="432" r:id="rId38"/>
    <p:sldId id="433" r:id="rId39"/>
    <p:sldId id="434" r:id="rId40"/>
    <p:sldId id="435" r:id="rId41"/>
    <p:sldId id="436" r:id="rId42"/>
    <p:sldId id="350" r:id="rId43"/>
    <p:sldId id="306" r:id="rId44"/>
  </p:sldIdLst>
  <p:sldSz cx="9144000" cy="6858000" type="screen4x3"/>
  <p:notesSz cx="6735763" cy="98694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9A83E65-656D-44BE-805E-3CDAB110CBC7}" type="datetimeFigureOut">
              <a:rPr lang="en-US"/>
              <a:pPr>
                <a:defRPr/>
              </a:pPr>
              <a:t>18/06/2021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5FDE00E-115F-4237-97AE-CB865C1BD914}" type="slidenum">
              <a:rPr lang="en-US"/>
              <a:pPr>
                <a:defRPr/>
              </a:pPr>
              <a:t>‹#›</a:t>
            </a:fld>
            <a:endParaRPr lang="en-US" dirty="0"/>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DC5E60-ACE3-4CF5-9461-27BC52FB8672}" type="datetimeFigureOut">
              <a:rPr lang="en-US"/>
              <a:pPr>
                <a:defRPr/>
              </a:pPr>
              <a:t>18/06/2021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3588EF3-5F7D-49BB-BD42-9F9F9C703F96}" type="slidenum">
              <a:rPr lang="en-US"/>
              <a:pPr>
                <a:defRPr/>
              </a:pPr>
              <a:t>‹#›</a:t>
            </a:fld>
            <a:endParaRPr lang="en-US" dirty="0"/>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E743E0-CFA8-42B7-8855-8A23A4EBC7E2}" type="datetimeFigureOut">
              <a:rPr lang="en-US"/>
              <a:pPr>
                <a:defRPr/>
              </a:pPr>
              <a:t>18/06/2021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8BF1F3-92DA-482B-814C-50E70D8589D5}" type="slidenum">
              <a:rPr lang="en-US"/>
              <a:pPr>
                <a:defRPr/>
              </a:pPr>
              <a:t>‹#›</a:t>
            </a:fld>
            <a:endParaRPr lang="en-US" dirty="0"/>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757C39-9B55-4CA9-BD32-8443B1AAF348}" type="datetimeFigureOut">
              <a:rPr lang="en-US"/>
              <a:pPr>
                <a:defRPr/>
              </a:pPr>
              <a:t>18/06/2021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D4FD232-8B2D-43F1-9651-CAC96A5A434B}" type="slidenum">
              <a:rPr lang="en-US"/>
              <a:pPr>
                <a:defRPr/>
              </a:pPr>
              <a:t>‹#›</a:t>
            </a:fld>
            <a:endParaRPr lang="en-US" dirty="0"/>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23AAA5-19B7-4F37-8D86-D0764457DB34}" type="datetimeFigureOut">
              <a:rPr lang="en-US"/>
              <a:pPr>
                <a:defRPr/>
              </a:pPr>
              <a:t>18/06/2021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5A707B-9F04-4A54-AD78-3BD5D01ABCCB}" type="slidenum">
              <a:rPr lang="en-US"/>
              <a:pPr>
                <a:defRPr/>
              </a:pPr>
              <a:t>‹#›</a:t>
            </a:fld>
            <a:endParaRPr lang="en-US" dirty="0"/>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15AC862-2A85-4E99-BB1B-05D25328F7F1}" type="datetimeFigureOut">
              <a:rPr lang="en-US"/>
              <a:pPr>
                <a:defRPr/>
              </a:pPr>
              <a:t>18/06/2021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3F7A148-1782-434B-B255-89B1E1CFB8FD}" type="slidenum">
              <a:rPr lang="en-US"/>
              <a:pPr>
                <a:defRPr/>
              </a:pPr>
              <a:t>‹#›</a:t>
            </a:fld>
            <a:endParaRPr lang="en-US" dirty="0"/>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9ABEE1-72E3-476C-A254-C45A748AB4DD}" type="datetimeFigureOut">
              <a:rPr lang="en-US"/>
              <a:pPr>
                <a:defRPr/>
              </a:pPr>
              <a:t>18/06/2021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363247B-2B5C-4CEE-8C09-122B9D693C08}" type="slidenum">
              <a:rPr lang="en-US"/>
              <a:pPr>
                <a:defRPr/>
              </a:pPr>
              <a:t>‹#›</a:t>
            </a:fld>
            <a:endParaRPr lang="en-US" dirty="0"/>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1E11E4-5616-4150-A4E6-45D2CB5B8D64}" type="datetimeFigureOut">
              <a:rPr lang="en-US"/>
              <a:pPr>
                <a:defRPr/>
              </a:pPr>
              <a:t>18/06/2021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275BD0F-2F3A-45AA-BE94-5F5A40D033A0}" type="slidenum">
              <a:rPr lang="en-US"/>
              <a:pPr>
                <a:defRPr/>
              </a:pPr>
              <a:t>‹#›</a:t>
            </a:fld>
            <a:endParaRPr lang="en-US" dirty="0"/>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E9BB38-8ABD-45DE-8FB4-A4C9E812AC83}" type="datetimeFigureOut">
              <a:rPr lang="en-US"/>
              <a:pPr>
                <a:defRPr/>
              </a:pPr>
              <a:t>18/06/2021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1694F9C-DBFB-433C-8C37-527356930852}" type="slidenum">
              <a:rPr lang="en-US"/>
              <a:pPr>
                <a:defRPr/>
              </a:pPr>
              <a:t>‹#›</a:t>
            </a:fld>
            <a:endParaRPr lang="en-US" dirty="0"/>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DF8028-0C35-4B70-BFE0-473BAB4D9773}" type="datetimeFigureOut">
              <a:rPr lang="en-US"/>
              <a:pPr>
                <a:defRPr/>
              </a:pPr>
              <a:t>18/06/2021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9C328F4-0FBF-4563-9091-F4B6AA400A6B}" type="slidenum">
              <a:rPr lang="en-US"/>
              <a:pPr>
                <a:defRPr/>
              </a:pPr>
              <a:t>‹#›</a:t>
            </a:fld>
            <a:endParaRPr lang="en-US" dirty="0"/>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585F7D-6400-4A9E-9514-84B15DBAE2A3}" type="datetimeFigureOut">
              <a:rPr lang="en-US"/>
              <a:pPr>
                <a:defRPr/>
              </a:pPr>
              <a:t>18/06/2021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406375E-14E9-46A1-88CE-C1B23F5498E2}" type="slidenum">
              <a:rPr lang="en-US"/>
              <a:pPr>
                <a:defRPr/>
              </a:pPr>
              <a:t>‹#›</a:t>
            </a:fld>
            <a:endParaRPr lang="en-US" dirty="0"/>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9E75EE1-D088-41C6-9228-0C400EACB1CE}" type="datetimeFigureOut">
              <a:rPr lang="en-US"/>
              <a:pPr>
                <a:defRPr/>
              </a:pPr>
              <a:t>18/06/2021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BC8FE98-89F5-43D3-BD6C-727A20CC4AC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Statistics" TargetMode="External"/><Relationship Id="rId7" Type="http://schemas.openxmlformats.org/officeDocument/2006/relationships/hyperlink" Target="https://en.wikipedia.org/wiki/Standard_deviation" TargetMode="External"/><Relationship Id="rId2" Type="http://schemas.openxmlformats.org/officeDocument/2006/relationships/hyperlink" Target="https://en.wikipedia.org/wiki/Probability_theory" TargetMode="External"/><Relationship Id="rId1" Type="http://schemas.openxmlformats.org/officeDocument/2006/relationships/slideLayout" Target="../slideLayouts/slideLayout2.xml"/><Relationship Id="rId6" Type="http://schemas.openxmlformats.org/officeDocument/2006/relationships/hyperlink" Target="https://en.wikipedia.org/wiki/Random_variable" TargetMode="External"/><Relationship Id="rId5" Type="http://schemas.openxmlformats.org/officeDocument/2006/relationships/hyperlink" Target="https://en.wikipedia.org/wiki/Deviation_(statistics)" TargetMode="External"/><Relationship Id="rId4" Type="http://schemas.openxmlformats.org/officeDocument/2006/relationships/hyperlink" Target="https://en.wikipedia.org/wiki/Expected_valu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statisticshowto.com/arithmetic-mean/" TargetMode="External"/><Relationship Id="rId2" Type="http://schemas.openxmlformats.org/officeDocument/2006/relationships/hyperlink" Target="https://www.statisticshowto.com/probability-and-statistics/statistics-definitions/mean-median-mode/" TargetMode="External"/><Relationship Id="rId1" Type="http://schemas.openxmlformats.org/officeDocument/2006/relationships/slideLayout" Target="../slideLayouts/slideLayout2.xml"/><Relationship Id="rId4" Type="http://schemas.openxmlformats.org/officeDocument/2006/relationships/hyperlink" Target="https://www.statisticshowto.com/probability-and-statistics/normal-distribution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5.jpeg"/><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ictionary.cambridge.org/dictionary/english/honest" TargetMode="External"/><Relationship Id="rId7" Type="http://schemas.openxmlformats.org/officeDocument/2006/relationships/hyperlink" Target="https://dictionary.cambridge.org/dictionary/english/appear" TargetMode="External"/><Relationship Id="rId2" Type="http://schemas.openxmlformats.org/officeDocument/2006/relationships/hyperlink" Target="https://dictionary.cambridge.org/dictionary/english/quality"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exactly" TargetMode="External"/><Relationship Id="rId5" Type="http://schemas.openxmlformats.org/officeDocument/2006/relationships/hyperlink" Target="https://dictionary.cambridge.org/dictionary/english/real" TargetMode="External"/><Relationship Id="rId4" Type="http://schemas.openxmlformats.org/officeDocument/2006/relationships/hyperlink" Target="https://dictionary.cambridge.org/dictionary/english/sincer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Generalizat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5715000"/>
          </a:xfrm>
        </p:spPr>
        <p:txBody>
          <a:bodyPr rtlCol="0">
            <a:normAutofit fontScale="40000" lnSpcReduction="20000"/>
          </a:bodyPr>
          <a:lstStyle/>
          <a:p>
            <a:pPr algn="ctr" fontAlgn="auto">
              <a:spcAft>
                <a:spcPts val="0"/>
              </a:spcAft>
              <a:buFont typeface="Arial" pitchFamily="34" charset="0"/>
              <a:buNone/>
              <a:defRPr/>
            </a:pPr>
            <a:endParaRPr lang="en-US" dirty="0" smtClean="0"/>
          </a:p>
          <a:p>
            <a:pPr algn="ctr" fontAlgn="auto">
              <a:spcAft>
                <a:spcPts val="0"/>
              </a:spcAft>
              <a:buFont typeface="Arial" pitchFamily="34" charset="0"/>
              <a:buNone/>
              <a:defRPr/>
            </a:pPr>
            <a:r>
              <a:rPr lang="en-US" sz="10000" b="1" cap="all" dirty="0" smtClean="0">
                <a:ln w="9000" cmpd="sng">
                  <a:solidFill>
                    <a:schemeClr val="accent4">
                      <a:shade val="50000"/>
                      <a:satMod val="120000"/>
                    </a:schemeClr>
                  </a:solidFill>
                  <a:prstDash val="solid"/>
                </a:ln>
                <a:solidFill>
                  <a:schemeClr val="tx2"/>
                </a:solidFill>
                <a:effectLst>
                  <a:outerShdw blurRad="38100" dist="38100" dir="2700000" algn="tl">
                    <a:srgbClr val="000000">
                      <a:alpha val="43137"/>
                    </a:srgbClr>
                  </a:outerShdw>
                  <a:reflection blurRad="12700" stA="28000" endPos="45000" dist="1000" dir="5400000" sy="-100000" algn="bl" rotWithShape="0"/>
                </a:effectLst>
              </a:rPr>
              <a:t>USE OF STATISTICS TO DECIDE GENUINENESS OF SALE/RENTAL INSTANCES AVAILABLE </a:t>
            </a:r>
            <a:r>
              <a:rPr lang="en-US" sz="10000" b="1" cap="all" dirty="0" err="1" smtClean="0">
                <a:ln w="9000" cmpd="sng">
                  <a:solidFill>
                    <a:schemeClr val="accent4">
                      <a:shade val="50000"/>
                      <a:satMod val="120000"/>
                    </a:schemeClr>
                  </a:solidFill>
                  <a:prstDash val="solid"/>
                </a:ln>
                <a:solidFill>
                  <a:schemeClr val="tx2"/>
                </a:solidFill>
                <a:effectLst>
                  <a:outerShdw blurRad="38100" dist="38100" dir="2700000" algn="tl">
                    <a:srgbClr val="000000">
                      <a:alpha val="43137"/>
                    </a:srgbClr>
                  </a:outerShdw>
                  <a:reflection blurRad="12700" stA="28000" endPos="45000" dist="1000" dir="5400000" sy="-100000" algn="bl" rotWithShape="0"/>
                </a:effectLst>
              </a:rPr>
              <a:t>WITh</a:t>
            </a:r>
            <a:r>
              <a:rPr lang="en-US" sz="10000" b="1" cap="all" dirty="0" smtClean="0">
                <a:ln w="9000" cmpd="sng">
                  <a:solidFill>
                    <a:schemeClr val="accent4">
                      <a:shade val="50000"/>
                      <a:satMod val="120000"/>
                    </a:schemeClr>
                  </a:solidFill>
                  <a:prstDash val="solid"/>
                </a:ln>
                <a:solidFill>
                  <a:schemeClr val="tx2"/>
                </a:solidFill>
                <a:effectLst>
                  <a:outerShdw blurRad="38100" dist="38100" dir="2700000" algn="tl">
                    <a:srgbClr val="000000">
                      <a:alpha val="43137"/>
                    </a:srgbClr>
                  </a:outerShdw>
                  <a:reflection blurRad="12700" stA="28000" endPos="45000" dist="1000" dir="5400000" sy="-100000" algn="bl" rotWithShape="0"/>
                </a:effectLst>
              </a:rPr>
              <a:t> VALUERS</a:t>
            </a:r>
          </a:p>
          <a:p>
            <a:pPr algn="ctr" fontAlgn="auto">
              <a:spcAft>
                <a:spcPts val="0"/>
              </a:spcAft>
              <a:buFont typeface="Arial" pitchFamily="34" charset="0"/>
              <a:buNone/>
              <a:defRPr/>
            </a:pPr>
            <a:endParaRPr lang="en-US" sz="6200" b="1" cap="all" dirty="0" smtClean="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endParaRPr>
          </a:p>
          <a:p>
            <a:pPr algn="ctr" fontAlgn="auto">
              <a:spcAft>
                <a:spcPts val="0"/>
              </a:spcAft>
              <a:buFont typeface="Arial" pitchFamily="34" charset="0"/>
              <a:buNone/>
              <a:defRPr/>
            </a:pPr>
            <a:r>
              <a:rPr lang="en-US" sz="4500" b="1" cap="all" dirty="0" smtClean="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rPr>
              <a:t>Practicing </a:t>
            </a:r>
            <a:r>
              <a:rPr lang="en-US" sz="4500" b="1" cap="all" dirty="0" err="1" smtClean="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rPr>
              <a:t>valuers</a:t>
            </a:r>
            <a:r>
              <a:rPr lang="en-US" sz="4500" b="1" cap="all" dirty="0" smtClean="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rPr>
              <a:t> association (</a:t>
            </a:r>
            <a:r>
              <a:rPr lang="en-US" sz="4500" b="1" cap="all" dirty="0" err="1" smtClean="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rPr>
              <a:t>india</a:t>
            </a:r>
            <a:r>
              <a:rPr lang="en-US" sz="4500" b="1" cap="all" dirty="0" smtClean="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rPr>
              <a:t>)</a:t>
            </a:r>
          </a:p>
          <a:p>
            <a:pPr algn="ctr" fontAlgn="auto">
              <a:spcAft>
                <a:spcPts val="0"/>
              </a:spcAft>
              <a:buFont typeface="Arial" pitchFamily="34" charset="0"/>
              <a:buNone/>
              <a:defRPr/>
            </a:pPr>
            <a:endParaRPr lang="en-US" sz="4500" b="1" cap="all" dirty="0" smtClean="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endParaRPr>
          </a:p>
          <a:p>
            <a:pPr algn="ctr" fontAlgn="auto">
              <a:spcAft>
                <a:spcPts val="0"/>
              </a:spcAft>
              <a:buFont typeface="Arial" pitchFamily="34" charset="0"/>
              <a:buNone/>
              <a:defRPr/>
            </a:pPr>
            <a:r>
              <a:rPr lang="en-US" sz="7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COMPILED BY  </a:t>
            </a:r>
          </a:p>
          <a:p>
            <a:pPr algn="ctr" fontAlgn="auto">
              <a:spcAft>
                <a:spcPts val="0"/>
              </a:spcAft>
              <a:buFont typeface="Arial" pitchFamily="34" charset="0"/>
              <a:buNone/>
              <a:defRPr/>
            </a:pPr>
            <a:r>
              <a:rPr lang="en-US" sz="7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eR</a:t>
            </a:r>
            <a:r>
              <a:rPr lang="en-US" sz="7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AVINASH D. KULKARNI  </a:t>
            </a:r>
          </a:p>
          <a:p>
            <a:pPr algn="ctr" fontAlgn="auto">
              <a:spcAft>
                <a:spcPts val="0"/>
              </a:spcAft>
              <a:buFont typeface="Arial" pitchFamily="34" charset="0"/>
              <a:buNone/>
              <a:defRPr/>
            </a:pPr>
            <a:endParaRPr lang="en-US"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fontAlgn="auto">
              <a:spcAft>
                <a:spcPts val="0"/>
              </a:spcAft>
              <a:buFont typeface="Arial" pitchFamily="34" charset="0"/>
              <a:buNone/>
              <a:defRPr/>
            </a:pPr>
            <a:r>
              <a:rPr lang="en-US"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CHARTERED  ENGINEER, GOVT REGD VALUER AND  IBBI </a:t>
            </a:r>
            <a:r>
              <a:rPr lang="en-US" sz="5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Regd</a:t>
            </a:r>
            <a:r>
              <a:rPr lang="en-US"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Valuer</a:t>
            </a:r>
            <a:endParaRPr lang="en-US"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fontAlgn="auto">
              <a:spcAft>
                <a:spcPts val="0"/>
              </a:spcAft>
              <a:buFont typeface="Arial" pitchFamily="34" charset="0"/>
              <a:buNone/>
              <a:defRPr/>
            </a:pPr>
            <a:endParaRPr lang="en-US"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fontAlgn="auto">
              <a:spcAft>
                <a:spcPts val="0"/>
              </a:spcAft>
              <a:buFont typeface="Arial" pitchFamily="34" charset="0"/>
              <a:buNone/>
              <a:defRPr/>
            </a:pPr>
            <a:endParaRPr lang="en-US"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fontAlgn="auto">
              <a:spcAft>
                <a:spcPts val="0"/>
              </a:spcAft>
              <a:buFont typeface="Arial" pitchFamily="34" charset="0"/>
              <a:buNone/>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SATURDAY  19/06/2021</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IVS 104 – BASES OF VALUE</a:t>
            </a:r>
            <a:endParaRPr lang="en-US" b="1" dirty="0">
              <a:solidFill>
                <a:srgbClr val="FF0000"/>
              </a:solidFill>
            </a:endParaRPr>
          </a:p>
        </p:txBody>
      </p:sp>
      <p:sp>
        <p:nvSpPr>
          <p:cNvPr id="3" name="Content Placeholder 2"/>
          <p:cNvSpPr>
            <a:spLocks noGrp="1"/>
          </p:cNvSpPr>
          <p:nvPr>
            <p:ph idx="1"/>
          </p:nvPr>
        </p:nvSpPr>
        <p:spPr/>
        <p:txBody>
          <a:bodyPr/>
          <a:lstStyle/>
          <a:p>
            <a:r>
              <a:rPr lang="en-US" sz="3000" dirty="0" smtClean="0"/>
              <a:t>Compliance with this mandatory standard requires a </a:t>
            </a:r>
            <a:r>
              <a:rPr lang="en-US" sz="3000" dirty="0" err="1" smtClean="0"/>
              <a:t>valuer</a:t>
            </a:r>
            <a:r>
              <a:rPr lang="en-US" sz="3000" dirty="0" smtClean="0"/>
              <a:t> to select the appropriate basis (or bases) of value and follow all applicable requirements associated with that basis of value whether those requirements are included as part of this chapter (for IVS-defined bases of value) or not (for non IVS-defined bases of value)</a:t>
            </a:r>
          </a:p>
          <a:p>
            <a:r>
              <a:rPr lang="en-US" sz="3000" dirty="0" smtClean="0"/>
              <a:t>Such bases have to be interpreted and applied accordingly</a:t>
            </a:r>
          </a:p>
          <a:p>
            <a:endParaRPr lang="en-US" dirty="0"/>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IVS 104 – BASES OF VALUE</a:t>
            </a:r>
            <a:endParaRPr lang="en-US" dirty="0"/>
          </a:p>
        </p:txBody>
      </p:sp>
      <p:sp>
        <p:nvSpPr>
          <p:cNvPr id="3" name="Content Placeholder 2"/>
          <p:cNvSpPr>
            <a:spLocks noGrp="1"/>
          </p:cNvSpPr>
          <p:nvPr>
            <p:ph idx="1"/>
          </p:nvPr>
        </p:nvSpPr>
        <p:spPr/>
        <p:txBody>
          <a:bodyPr/>
          <a:lstStyle/>
          <a:p>
            <a:r>
              <a:rPr lang="en-US" dirty="0" smtClean="0"/>
              <a:t>Depending on the basis of value, the assumed transaction could take a number of forms: </a:t>
            </a:r>
          </a:p>
          <a:p>
            <a:r>
              <a:rPr lang="en-US" dirty="0" smtClean="0"/>
              <a:t>(a) a hypothetical transaction, </a:t>
            </a:r>
          </a:p>
          <a:p>
            <a:r>
              <a:rPr lang="en-US" dirty="0" smtClean="0"/>
              <a:t>(b) an actual transaction, </a:t>
            </a:r>
          </a:p>
          <a:p>
            <a:r>
              <a:rPr lang="en-US" dirty="0" smtClean="0"/>
              <a:t>(c) a purchase (or entry) transaction, </a:t>
            </a:r>
          </a:p>
          <a:p>
            <a:r>
              <a:rPr lang="en-US" dirty="0" smtClean="0"/>
              <a:t>(d) a sale (or exit) transaction, and/or </a:t>
            </a:r>
          </a:p>
          <a:p>
            <a:r>
              <a:rPr lang="en-US" dirty="0" smtClean="0"/>
              <a:t>(e) a transaction in a particular or hypothetical market with specified characteristics</a:t>
            </a:r>
            <a:endParaRPr lang="en-US" dirty="0"/>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IVS 2017</a:t>
            </a:r>
            <a:endParaRPr lang="en-US" b="1" dirty="0">
              <a:solidFill>
                <a:srgbClr val="FF0000"/>
              </a:solidFill>
            </a:endParaRPr>
          </a:p>
        </p:txBody>
      </p:sp>
      <p:sp>
        <p:nvSpPr>
          <p:cNvPr id="3" name="Content Placeholder 2"/>
          <p:cNvSpPr>
            <a:spLocks noGrp="1"/>
          </p:cNvSpPr>
          <p:nvPr>
            <p:ph idx="1"/>
          </p:nvPr>
        </p:nvSpPr>
        <p:spPr/>
        <p:txBody>
          <a:bodyPr/>
          <a:lstStyle/>
          <a:p>
            <a:r>
              <a:rPr lang="en-US" sz="3000" b="1" dirty="0" smtClean="0"/>
              <a:t>Honesty</a:t>
            </a:r>
            <a:r>
              <a:rPr lang="en-US" sz="3000" dirty="0" smtClean="0"/>
              <a:t> – </a:t>
            </a:r>
            <a:r>
              <a:rPr lang="en-US" sz="3000" dirty="0" err="1" smtClean="0"/>
              <a:t>Valuer</a:t>
            </a:r>
            <a:r>
              <a:rPr lang="en-US" sz="3000" dirty="0" smtClean="0"/>
              <a:t> should strictly follow valuation procedure </a:t>
            </a:r>
            <a:r>
              <a:rPr lang="en-US" sz="3000" dirty="0" err="1" smtClean="0"/>
              <a:t>ie</a:t>
            </a:r>
            <a:r>
              <a:rPr lang="en-US" sz="3000" dirty="0" smtClean="0"/>
              <a:t> Data collection, site inspection, analysis, conclusion with reasoning</a:t>
            </a:r>
          </a:p>
          <a:p>
            <a:r>
              <a:rPr lang="en-US" sz="3000" b="1" dirty="0" smtClean="0"/>
              <a:t>Integrity</a:t>
            </a:r>
            <a:r>
              <a:rPr lang="en-US" sz="3000" dirty="0" smtClean="0"/>
              <a:t> – First integrity to profession and thereafter to client</a:t>
            </a:r>
          </a:p>
          <a:p>
            <a:r>
              <a:rPr lang="en-US" sz="3000" b="1" dirty="0" smtClean="0"/>
              <a:t>Being Self Conscious </a:t>
            </a:r>
            <a:r>
              <a:rPr lang="en-US" sz="3000" dirty="0" smtClean="0"/>
              <a:t>– </a:t>
            </a:r>
            <a:r>
              <a:rPr lang="en-US" sz="3000" dirty="0" err="1" smtClean="0"/>
              <a:t>Valuer</a:t>
            </a:r>
            <a:r>
              <a:rPr lang="en-US" sz="3000" dirty="0" smtClean="0"/>
              <a:t> should undertake and complete assignments in accordance with his own conscious and   act accordingly</a:t>
            </a:r>
            <a:endParaRPr lang="en-US" sz="3000" dirty="0"/>
          </a:p>
        </p:txBody>
      </p:sp>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b="1" dirty="0" smtClean="0">
                <a:solidFill>
                  <a:srgbClr val="FF0000"/>
                </a:solidFill>
              </a:rPr>
              <a:t>STATISTICS FOR SALE/RENTAL INSTANCE</a:t>
            </a:r>
            <a:endParaRPr lang="en-US" sz="3800" b="1" dirty="0">
              <a:solidFill>
                <a:srgbClr val="FF0000"/>
              </a:solidFill>
            </a:endParaRPr>
          </a:p>
        </p:txBody>
      </p:sp>
      <p:sp>
        <p:nvSpPr>
          <p:cNvPr id="3" name="Content Placeholder 2"/>
          <p:cNvSpPr>
            <a:spLocks noGrp="1"/>
          </p:cNvSpPr>
          <p:nvPr>
            <p:ph idx="1"/>
          </p:nvPr>
        </p:nvSpPr>
        <p:spPr/>
        <p:txBody>
          <a:bodyPr/>
          <a:lstStyle/>
          <a:p>
            <a:r>
              <a:rPr lang="en-US" sz="2800" dirty="0" smtClean="0"/>
              <a:t>Observation</a:t>
            </a:r>
          </a:p>
          <a:p>
            <a:r>
              <a:rPr lang="en-US" sz="2800" dirty="0" smtClean="0"/>
              <a:t>Average of Observation</a:t>
            </a:r>
          </a:p>
          <a:p>
            <a:r>
              <a:rPr lang="en-US" sz="2800" dirty="0" smtClean="0"/>
              <a:t>Deviation</a:t>
            </a:r>
          </a:p>
          <a:p>
            <a:r>
              <a:rPr lang="en-US" sz="2800" dirty="0" smtClean="0"/>
              <a:t>Square of Deviation</a:t>
            </a:r>
          </a:p>
          <a:p>
            <a:r>
              <a:rPr lang="en-US" sz="2800" dirty="0" smtClean="0"/>
              <a:t>Sum of square of deviation</a:t>
            </a:r>
          </a:p>
          <a:p>
            <a:r>
              <a:rPr lang="en-US" sz="2800" dirty="0" smtClean="0"/>
              <a:t>Variance</a:t>
            </a:r>
          </a:p>
          <a:p>
            <a:r>
              <a:rPr lang="en-US" sz="2800" dirty="0" smtClean="0"/>
              <a:t>Standard Deviation</a:t>
            </a:r>
          </a:p>
          <a:p>
            <a:r>
              <a:rPr lang="en-US" sz="2800" dirty="0" smtClean="0"/>
              <a:t>Percentage Deviation</a:t>
            </a:r>
          </a:p>
          <a:p>
            <a:r>
              <a:rPr lang="en-US" sz="2800" dirty="0" smtClean="0"/>
              <a:t>Remarks from </a:t>
            </a:r>
            <a:r>
              <a:rPr lang="en-US" sz="2800" dirty="0" err="1" smtClean="0"/>
              <a:t>Valuers</a:t>
            </a:r>
            <a:endParaRPr lang="en-US" sz="2800" dirty="0"/>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OBSERVATION</a:t>
            </a:r>
            <a:endParaRPr lang="en-US" b="1" dirty="0">
              <a:solidFill>
                <a:srgbClr val="FF0000"/>
              </a:solidFill>
            </a:endParaRPr>
          </a:p>
        </p:txBody>
      </p:sp>
      <p:sp>
        <p:nvSpPr>
          <p:cNvPr id="3" name="Content Placeholder 2"/>
          <p:cNvSpPr>
            <a:spLocks noGrp="1"/>
          </p:cNvSpPr>
          <p:nvPr>
            <p:ph idx="1"/>
          </p:nvPr>
        </p:nvSpPr>
        <p:spPr/>
        <p:txBody>
          <a:bodyPr/>
          <a:lstStyle/>
          <a:p>
            <a:r>
              <a:rPr lang="en-US" sz="3000" dirty="0" smtClean="0"/>
              <a:t>An </a:t>
            </a:r>
            <a:r>
              <a:rPr lang="en-US" sz="3000" b="1" dirty="0" smtClean="0"/>
              <a:t>observation in statistics</a:t>
            </a:r>
            <a:r>
              <a:rPr lang="en-US" sz="3000" dirty="0" smtClean="0"/>
              <a:t> is a value of something of interest you're measuring or counting during a study or experiment</a:t>
            </a:r>
          </a:p>
          <a:p>
            <a:r>
              <a:rPr lang="en-US" sz="3000" dirty="0" smtClean="0"/>
              <a:t>An </a:t>
            </a:r>
            <a:r>
              <a:rPr lang="en-US" sz="3000" b="1" dirty="0" smtClean="0"/>
              <a:t>observation</a:t>
            </a:r>
            <a:r>
              <a:rPr lang="en-US" sz="3000" dirty="0" smtClean="0"/>
              <a:t> is a case of the </a:t>
            </a:r>
            <a:r>
              <a:rPr lang="en-US" sz="3000" b="1" dirty="0" smtClean="0"/>
              <a:t>data</a:t>
            </a:r>
            <a:r>
              <a:rPr lang="en-US" sz="3000" dirty="0" smtClean="0"/>
              <a:t> being collected</a:t>
            </a:r>
          </a:p>
          <a:p>
            <a:r>
              <a:rPr lang="en-US" sz="3000" dirty="0" smtClean="0"/>
              <a:t>A variable is an attribute or </a:t>
            </a:r>
            <a:r>
              <a:rPr lang="en-US" sz="3000" dirty="0" err="1" smtClean="0"/>
              <a:t>characteristc</a:t>
            </a:r>
            <a:r>
              <a:rPr lang="en-US" sz="3000" dirty="0" smtClean="0"/>
              <a:t> of the </a:t>
            </a:r>
            <a:r>
              <a:rPr lang="en-US" sz="3000" b="1" dirty="0" smtClean="0"/>
              <a:t>observation</a:t>
            </a:r>
            <a:r>
              <a:rPr lang="en-US" sz="3000" dirty="0" smtClean="0"/>
              <a:t> we record in our </a:t>
            </a:r>
            <a:r>
              <a:rPr lang="en-US" sz="3000" b="1" dirty="0" smtClean="0"/>
              <a:t>data</a:t>
            </a:r>
          </a:p>
          <a:p>
            <a:r>
              <a:rPr lang="en-US" sz="3000" dirty="0" smtClean="0"/>
              <a:t>All Sale/Rental instances in </a:t>
            </a:r>
            <a:r>
              <a:rPr lang="en-US" sz="3000" b="1" dirty="0" smtClean="0"/>
              <a:t>ascending</a:t>
            </a:r>
            <a:r>
              <a:rPr lang="en-US" sz="3000" dirty="0" smtClean="0"/>
              <a:t> order </a:t>
            </a:r>
            <a:r>
              <a:rPr lang="en-US" sz="3000" dirty="0" err="1" smtClean="0"/>
              <a:t>datewise</a:t>
            </a:r>
            <a:endParaRPr lang="en-US" sz="3000" dirty="0"/>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STEPS INVOLVED IN VALUATION</a:t>
            </a:r>
            <a:endParaRPr lang="en-US" dirty="0"/>
          </a:p>
        </p:txBody>
      </p:sp>
      <p:sp>
        <p:nvSpPr>
          <p:cNvPr id="3" name="Content Placeholder 2"/>
          <p:cNvSpPr>
            <a:spLocks noGrp="1"/>
          </p:cNvSpPr>
          <p:nvPr>
            <p:ph idx="1"/>
          </p:nvPr>
        </p:nvSpPr>
        <p:spPr/>
        <p:txBody>
          <a:bodyPr/>
          <a:lstStyle/>
          <a:p>
            <a:r>
              <a:rPr lang="en-US" dirty="0" smtClean="0"/>
              <a:t>Site </a:t>
            </a:r>
            <a:r>
              <a:rPr lang="en-US" dirty="0" smtClean="0"/>
              <a:t>Visit</a:t>
            </a:r>
            <a:endParaRPr lang="en-US" dirty="0" smtClean="0"/>
          </a:p>
          <a:p>
            <a:r>
              <a:rPr lang="en-US" dirty="0" smtClean="0"/>
              <a:t>Collect sale instance data in nearby area</a:t>
            </a:r>
            <a:endParaRPr lang="en-US" dirty="0" smtClean="0"/>
          </a:p>
          <a:p>
            <a:r>
              <a:rPr lang="en-US" dirty="0" smtClean="0"/>
              <a:t>Study of transaction value</a:t>
            </a:r>
            <a:endParaRPr lang="en-US" dirty="0" smtClean="0"/>
          </a:p>
          <a:p>
            <a:r>
              <a:rPr lang="en-US" dirty="0" smtClean="0"/>
              <a:t>Work out Genuine Sale instance </a:t>
            </a:r>
          </a:p>
          <a:p>
            <a:r>
              <a:rPr lang="en-US" dirty="0" smtClean="0"/>
              <a:t>Compare properties involved in Sale Instances with various parameters</a:t>
            </a:r>
          </a:p>
          <a:p>
            <a:r>
              <a:rPr lang="en-US" dirty="0" smtClean="0"/>
              <a:t>Finally estimate the Value</a:t>
            </a:r>
          </a:p>
          <a:p>
            <a:endParaRPr lang="en-US" dirty="0"/>
          </a:p>
        </p:txBody>
      </p:sp>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PROPERTY MARKET CHARACTERESTICS</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t>Heterogeneity &amp; Lack of Standardization</a:t>
            </a:r>
          </a:p>
          <a:p>
            <a:r>
              <a:rPr lang="en-US" dirty="0" smtClean="0"/>
              <a:t>No two properties are identical</a:t>
            </a:r>
          </a:p>
          <a:p>
            <a:r>
              <a:rPr lang="en-US" dirty="0" smtClean="0"/>
              <a:t>Total land Supply is Fixed</a:t>
            </a:r>
          </a:p>
          <a:p>
            <a:r>
              <a:rPr lang="en-US" dirty="0" smtClean="0"/>
              <a:t>Inelastic Supply</a:t>
            </a:r>
          </a:p>
          <a:p>
            <a:r>
              <a:rPr lang="en-US" dirty="0" smtClean="0"/>
              <a:t>Effect of various Legislations</a:t>
            </a:r>
          </a:p>
          <a:p>
            <a:r>
              <a:rPr lang="en-US" dirty="0" smtClean="0"/>
              <a:t>Imperfect Competition in Market</a:t>
            </a:r>
          </a:p>
          <a:p>
            <a:endParaRPr lang="en-US" dirty="0"/>
          </a:p>
        </p:txBody>
      </p:sp>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DATA &amp; COLLECTION</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t>Study Area Map from TP Office</a:t>
            </a:r>
          </a:p>
          <a:p>
            <a:r>
              <a:rPr lang="en-US" dirty="0" smtClean="0"/>
              <a:t>Index II</a:t>
            </a:r>
          </a:p>
          <a:p>
            <a:r>
              <a:rPr lang="en-US" dirty="0" smtClean="0"/>
              <a:t>Sale &amp; Rental Instances</a:t>
            </a:r>
          </a:p>
          <a:p>
            <a:r>
              <a:rPr lang="en-US" dirty="0" smtClean="0"/>
              <a:t>Total Permissions in Study Period</a:t>
            </a:r>
          </a:p>
          <a:p>
            <a:r>
              <a:rPr lang="en-US" dirty="0" smtClean="0"/>
              <a:t>Short listing of Collected Sale Instances</a:t>
            </a:r>
          </a:p>
          <a:p>
            <a:r>
              <a:rPr lang="en-US" dirty="0" smtClean="0"/>
              <a:t>Statement &amp; Graph of Data Collected</a:t>
            </a:r>
          </a:p>
          <a:p>
            <a:r>
              <a:rPr lang="en-US" dirty="0" smtClean="0"/>
              <a:t>Collection of Micro Economic data</a:t>
            </a:r>
          </a:p>
          <a:p>
            <a:endParaRPr lang="en-US" dirty="0" smtClean="0"/>
          </a:p>
          <a:p>
            <a:endParaRPr lang="en-US" dirty="0"/>
          </a:p>
        </p:txBody>
      </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SOURCES OF DATA</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t>Sources of Data</a:t>
            </a:r>
          </a:p>
          <a:p>
            <a:r>
              <a:rPr lang="en-US" dirty="0" smtClean="0"/>
              <a:t>Sub Registrar’s Office</a:t>
            </a:r>
          </a:p>
          <a:p>
            <a:r>
              <a:rPr lang="en-US" dirty="0" smtClean="0"/>
              <a:t>Local enquiry – owner, agent etc</a:t>
            </a:r>
          </a:p>
          <a:p>
            <a:r>
              <a:rPr lang="en-US" dirty="0" smtClean="0"/>
              <a:t>News Paper Advertisements</a:t>
            </a:r>
          </a:p>
          <a:p>
            <a:r>
              <a:rPr lang="en-US" dirty="0" smtClean="0"/>
              <a:t>Land Acquisition Cases Data</a:t>
            </a:r>
          </a:p>
          <a:p>
            <a:r>
              <a:rPr lang="en-US" dirty="0" smtClean="0"/>
              <a:t>Auction Sale by Income Tax, Bank etc</a:t>
            </a:r>
          </a:p>
          <a:p>
            <a:r>
              <a:rPr lang="en-US" dirty="0" err="1" smtClean="0"/>
              <a:t>Valuers</a:t>
            </a:r>
            <a:r>
              <a:rPr lang="en-US" dirty="0" smtClean="0"/>
              <a:t> Data Bank</a:t>
            </a:r>
            <a:endParaRPr lang="en-US" dirty="0"/>
          </a:p>
        </p:txBody>
      </p:sp>
    </p:spTree>
  </p:cSld>
  <p:clrMapOvr>
    <a:masterClrMapping/>
  </p:clrMapOvr>
  <p:transition>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SITE INSPECTION</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t>Site Visit for Shortlisted properties</a:t>
            </a:r>
          </a:p>
          <a:p>
            <a:r>
              <a:rPr lang="en-US" dirty="0" smtClean="0"/>
              <a:t>Specifications &amp; Related information collection – Noted down</a:t>
            </a:r>
          </a:p>
          <a:p>
            <a:r>
              <a:rPr lang="en-US" dirty="0" smtClean="0"/>
              <a:t>Interviews are carried out</a:t>
            </a:r>
          </a:p>
          <a:p>
            <a:r>
              <a:rPr lang="en-US" dirty="0" smtClean="0"/>
              <a:t>Ascertain Transaction Price &amp; Actual price Paid</a:t>
            </a:r>
          </a:p>
          <a:p>
            <a:r>
              <a:rPr lang="en-US" dirty="0" smtClean="0"/>
              <a:t>Preferences of Location, Amenities &amp; Facilities</a:t>
            </a:r>
          </a:p>
          <a:p>
            <a:r>
              <a:rPr lang="en-US" dirty="0" smtClean="0"/>
              <a:t>Data Collections form Tenants</a:t>
            </a:r>
          </a:p>
          <a:p>
            <a:endParaRPr lang="en-US" dirty="0" smtClean="0"/>
          </a:p>
          <a:p>
            <a:endParaRPr lang="en-US" dirty="0"/>
          </a:p>
        </p:txBody>
      </p:sp>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DEFINITION OF STATISTICS</a:t>
            </a:r>
            <a:endParaRPr lang="en-US" b="1" dirty="0">
              <a:solidFill>
                <a:srgbClr val="FF0000"/>
              </a:solidFill>
            </a:endParaRPr>
          </a:p>
        </p:txBody>
      </p:sp>
      <p:sp>
        <p:nvSpPr>
          <p:cNvPr id="3" name="Content Placeholder 2"/>
          <p:cNvSpPr>
            <a:spLocks noGrp="1"/>
          </p:cNvSpPr>
          <p:nvPr>
            <p:ph idx="1"/>
          </p:nvPr>
        </p:nvSpPr>
        <p:spPr>
          <a:xfrm>
            <a:off x="457200" y="1524000"/>
            <a:ext cx="8229600" cy="4800600"/>
          </a:xfrm>
        </p:spPr>
        <p:txBody>
          <a:bodyPr/>
          <a:lstStyle/>
          <a:p>
            <a:r>
              <a:rPr lang="en-US" sz="2800" dirty="0" smtClean="0"/>
              <a:t>Statistics is the discipline that concerns the collection, organization, Analysis, Interpretation and presentation of data</a:t>
            </a:r>
          </a:p>
          <a:p>
            <a:endParaRPr lang="en-US" sz="2800" dirty="0" smtClean="0"/>
          </a:p>
          <a:p>
            <a:r>
              <a:rPr lang="en-US" sz="2800" dirty="0" smtClean="0"/>
              <a:t>Statistics indicates consistency of data</a:t>
            </a:r>
          </a:p>
          <a:p>
            <a:pPr>
              <a:buNone/>
            </a:pPr>
            <a:endParaRPr lang="en-US" sz="2800" dirty="0" smtClean="0"/>
          </a:p>
          <a:p>
            <a:r>
              <a:rPr lang="en-US" sz="2800" dirty="0" smtClean="0"/>
              <a:t>A strong understanding of commonly </a:t>
            </a:r>
            <a:r>
              <a:rPr lang="en-US" sz="2800" b="1" dirty="0" smtClean="0"/>
              <a:t>used statistical</a:t>
            </a:r>
            <a:r>
              <a:rPr lang="en-US" sz="2800" dirty="0" smtClean="0"/>
              <a:t> methods is useful </a:t>
            </a:r>
            <a:r>
              <a:rPr lang="en-US" sz="2800" dirty="0" smtClean="0"/>
              <a:t>for</a:t>
            </a:r>
            <a:r>
              <a:rPr lang="en-US" sz="2800" dirty="0" smtClean="0"/>
              <a:t> </a:t>
            </a:r>
            <a:r>
              <a:rPr lang="en-US" sz="2800" b="1" dirty="0" smtClean="0"/>
              <a:t>valuation</a:t>
            </a:r>
            <a:r>
              <a:rPr lang="en-US" sz="2800" dirty="0" smtClean="0"/>
              <a:t> professionals creating, defending, or critiquing </a:t>
            </a:r>
            <a:r>
              <a:rPr lang="en-US" sz="2800" b="1" dirty="0" smtClean="0"/>
              <a:t>valuation</a:t>
            </a:r>
            <a:r>
              <a:rPr lang="en-US" sz="2800" dirty="0" smtClean="0"/>
              <a:t> reports</a:t>
            </a:r>
            <a:endParaRPr lang="en-US" sz="2800" b="1" dirty="0" smtClean="0"/>
          </a:p>
          <a:p>
            <a:endParaRPr lang="en-US" dirty="0" smtClean="0"/>
          </a:p>
          <a:p>
            <a:endParaRPr lang="en-US" dirty="0"/>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ADOPTION OF WEIGHTAGES</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t>Ad hoc </a:t>
            </a:r>
            <a:r>
              <a:rPr lang="en-US" dirty="0" err="1" smtClean="0"/>
              <a:t>weightages</a:t>
            </a:r>
            <a:r>
              <a:rPr lang="en-US" dirty="0" smtClean="0"/>
              <a:t> are assigned to various factors of comparison &amp; % additions or deductions are done</a:t>
            </a:r>
          </a:p>
          <a:p>
            <a:r>
              <a:rPr lang="en-US" dirty="0" smtClean="0"/>
              <a:t>Secured Property Access</a:t>
            </a:r>
          </a:p>
          <a:p>
            <a:r>
              <a:rPr lang="en-US" dirty="0" err="1" smtClean="0"/>
              <a:t>Weightage</a:t>
            </a:r>
            <a:r>
              <a:rPr lang="en-US" dirty="0" smtClean="0"/>
              <a:t> Score System is used to make the comparison as objective as possible</a:t>
            </a:r>
          </a:p>
          <a:p>
            <a:r>
              <a:rPr lang="en-US" dirty="0" smtClean="0"/>
              <a:t>P = f (STLA)</a:t>
            </a:r>
          </a:p>
          <a:p>
            <a:r>
              <a:rPr lang="en-US" dirty="0" smtClean="0"/>
              <a:t>Size, Time, Location &amp; Age</a:t>
            </a:r>
          </a:p>
          <a:p>
            <a:endParaRPr lang="en-US" dirty="0" smtClean="0"/>
          </a:p>
          <a:p>
            <a:endParaRPr lang="en-US" dirty="0"/>
          </a:p>
        </p:txBody>
      </p:sp>
    </p:spTree>
  </p:cSld>
  <p:clrMapOvr>
    <a:masterClrMapping/>
  </p:clrMapOvr>
  <p:transition>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WEIGHTAGE SCORE</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t>Identify Factors of Comparisons &amp; their levels</a:t>
            </a:r>
          </a:p>
          <a:p>
            <a:r>
              <a:rPr lang="en-US" dirty="0" smtClean="0"/>
              <a:t>Assign Appropriate </a:t>
            </a:r>
            <a:r>
              <a:rPr lang="en-US" dirty="0" err="1" smtClean="0"/>
              <a:t>weightages</a:t>
            </a:r>
            <a:r>
              <a:rPr lang="en-US" dirty="0" smtClean="0"/>
              <a:t> &amp; Levels</a:t>
            </a:r>
          </a:p>
          <a:p>
            <a:r>
              <a:rPr lang="en-US" dirty="0" smtClean="0"/>
              <a:t>Prepare </a:t>
            </a:r>
            <a:r>
              <a:rPr lang="en-US" dirty="0" err="1" smtClean="0"/>
              <a:t>Weightage</a:t>
            </a:r>
            <a:r>
              <a:rPr lang="en-US" dirty="0" smtClean="0"/>
              <a:t> Criteria Table</a:t>
            </a:r>
          </a:p>
          <a:p>
            <a:r>
              <a:rPr lang="en-US" dirty="0" smtClean="0"/>
              <a:t>Work our </a:t>
            </a:r>
            <a:r>
              <a:rPr lang="en-US" dirty="0" err="1" smtClean="0"/>
              <a:t>Weightages</a:t>
            </a:r>
            <a:r>
              <a:rPr lang="en-US" dirty="0" smtClean="0"/>
              <a:t> of each of Property</a:t>
            </a:r>
          </a:p>
          <a:p>
            <a:r>
              <a:rPr lang="en-US" dirty="0" smtClean="0"/>
              <a:t>Compare the Property on the basis of Total </a:t>
            </a:r>
            <a:r>
              <a:rPr lang="en-US" dirty="0" err="1" smtClean="0"/>
              <a:t>Weightage</a:t>
            </a:r>
            <a:r>
              <a:rPr lang="en-US" dirty="0" smtClean="0"/>
              <a:t> Score</a:t>
            </a:r>
          </a:p>
          <a:p>
            <a:r>
              <a:rPr lang="en-US" dirty="0" smtClean="0"/>
              <a:t>Area factor is More </a:t>
            </a:r>
            <a:r>
              <a:rPr lang="en-US" dirty="0" smtClean="0"/>
              <a:t>Important</a:t>
            </a:r>
            <a:endParaRPr lang="en-US" dirty="0"/>
          </a:p>
        </p:txBody>
      </p:sp>
    </p:spTree>
  </p:cSld>
  <p:clrMapOvr>
    <a:masterClrMapping/>
  </p:clrMapOvr>
  <p:transition>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b="1" dirty="0" smtClean="0">
                <a:solidFill>
                  <a:srgbClr val="002060"/>
                </a:solidFill>
              </a:rPr>
              <a:t>ASPECTS OF </a:t>
            </a:r>
            <a:r>
              <a:rPr lang="en-US" sz="3500" b="1" dirty="0" smtClean="0">
                <a:solidFill>
                  <a:srgbClr val="002060"/>
                </a:solidFill>
              </a:rPr>
              <a:t>COMPARISON FACTORS</a:t>
            </a:r>
            <a:endParaRPr lang="en-US" sz="3500" b="1" dirty="0">
              <a:solidFill>
                <a:srgbClr val="002060"/>
              </a:solidFill>
            </a:endParaRPr>
          </a:p>
        </p:txBody>
      </p:sp>
      <p:sp>
        <p:nvSpPr>
          <p:cNvPr id="3" name="Content Placeholder 2"/>
          <p:cNvSpPr>
            <a:spLocks noGrp="1"/>
          </p:cNvSpPr>
          <p:nvPr>
            <p:ph idx="1"/>
          </p:nvPr>
        </p:nvSpPr>
        <p:spPr/>
        <p:txBody>
          <a:bodyPr/>
          <a:lstStyle/>
          <a:p>
            <a:r>
              <a:rPr lang="en-US" sz="2500" b="1" dirty="0" smtClean="0"/>
              <a:t>Physical</a:t>
            </a:r>
            <a:r>
              <a:rPr lang="en-US" sz="2500" dirty="0" smtClean="0"/>
              <a:t> – Situation, Location, Engineering &amp; Building</a:t>
            </a:r>
          </a:p>
          <a:p>
            <a:endParaRPr lang="en-US" sz="2500" dirty="0" smtClean="0"/>
          </a:p>
          <a:p>
            <a:r>
              <a:rPr lang="en-US" sz="2500" b="1" dirty="0" smtClean="0"/>
              <a:t>Legal</a:t>
            </a:r>
            <a:r>
              <a:rPr lang="en-US" sz="2500" dirty="0" smtClean="0"/>
              <a:t> – Ownership, Tenure, Easement, TPS Act</a:t>
            </a:r>
          </a:p>
          <a:p>
            <a:endParaRPr lang="en-US" sz="2500" dirty="0" smtClean="0"/>
          </a:p>
          <a:p>
            <a:r>
              <a:rPr lang="en-US" sz="2500" b="1" dirty="0" smtClean="0"/>
              <a:t>Social</a:t>
            </a:r>
            <a:r>
              <a:rPr lang="en-US" sz="2500" dirty="0" smtClean="0"/>
              <a:t> – Communication, Civic Amenities, Stigma</a:t>
            </a:r>
          </a:p>
          <a:p>
            <a:endParaRPr lang="en-US" sz="2500" dirty="0" smtClean="0"/>
          </a:p>
          <a:p>
            <a:r>
              <a:rPr lang="en-US" sz="2500" b="1" dirty="0" smtClean="0"/>
              <a:t>Economical</a:t>
            </a:r>
            <a:r>
              <a:rPr lang="en-US" sz="2500" dirty="0" smtClean="0"/>
              <a:t> – Employment &amp; Wage Level, Demand &amp; Supply, Credit Facility, Money Market Condition, Rental Yield, Taxation</a:t>
            </a:r>
          </a:p>
          <a:p>
            <a:endParaRPr lang="en-US" sz="2500" dirty="0" smtClean="0"/>
          </a:p>
          <a:p>
            <a:endParaRPr lang="en-US" sz="2500" dirty="0" smtClean="0"/>
          </a:p>
          <a:p>
            <a:endParaRPr lang="en-US" dirty="0"/>
          </a:p>
        </p:txBody>
      </p:sp>
    </p:spTree>
  </p:cSld>
  <p:clrMapOvr>
    <a:masterClrMapping/>
  </p:clrMapOvr>
  <p:transition>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RENTAL INSTANCES</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t>Transaction Date</a:t>
            </a:r>
          </a:p>
          <a:p>
            <a:r>
              <a:rPr lang="en-US" dirty="0" err="1" smtClean="0"/>
              <a:t>Builtup</a:t>
            </a:r>
            <a:r>
              <a:rPr lang="en-US" dirty="0" smtClean="0"/>
              <a:t> Area</a:t>
            </a:r>
          </a:p>
          <a:p>
            <a:r>
              <a:rPr lang="en-US" dirty="0" smtClean="0"/>
              <a:t>Rent</a:t>
            </a:r>
          </a:p>
          <a:p>
            <a:r>
              <a:rPr lang="en-US" dirty="0" smtClean="0"/>
              <a:t>Deposit</a:t>
            </a:r>
          </a:p>
          <a:p>
            <a:r>
              <a:rPr lang="en-US" dirty="0" smtClean="0"/>
              <a:t>TWS</a:t>
            </a:r>
          </a:p>
          <a:p>
            <a:r>
              <a:rPr lang="en-US" dirty="0" smtClean="0"/>
              <a:t>Virtual Rent</a:t>
            </a:r>
          </a:p>
          <a:p>
            <a:r>
              <a:rPr lang="en-US" dirty="0" smtClean="0"/>
              <a:t>Rent/</a:t>
            </a:r>
            <a:r>
              <a:rPr lang="en-US" dirty="0" err="1" smtClean="0"/>
              <a:t>Sqm</a:t>
            </a:r>
            <a:r>
              <a:rPr lang="en-US" dirty="0" smtClean="0"/>
              <a:t>/Month Calculation</a:t>
            </a:r>
            <a:endParaRPr lang="en-US" dirty="0"/>
          </a:p>
        </p:txBody>
      </p:sp>
    </p:spTree>
  </p:cSld>
  <p:clrMapOvr>
    <a:masterClrMapping/>
  </p:clrMapOvr>
  <p:transition>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SALE INSTANCES</a:t>
            </a:r>
            <a:endParaRPr lang="en-US" b="1" dirty="0">
              <a:solidFill>
                <a:srgbClr val="002060"/>
              </a:solidFill>
            </a:endParaRPr>
          </a:p>
        </p:txBody>
      </p:sp>
      <p:sp>
        <p:nvSpPr>
          <p:cNvPr id="3" name="Content Placeholder 2"/>
          <p:cNvSpPr>
            <a:spLocks noGrp="1"/>
          </p:cNvSpPr>
          <p:nvPr>
            <p:ph idx="1"/>
          </p:nvPr>
        </p:nvSpPr>
        <p:spPr>
          <a:xfrm>
            <a:off x="457200" y="1600200"/>
            <a:ext cx="8229600" cy="4648200"/>
          </a:xfrm>
        </p:spPr>
        <p:txBody>
          <a:bodyPr/>
          <a:lstStyle/>
          <a:p>
            <a:r>
              <a:rPr lang="en-US" dirty="0" smtClean="0"/>
              <a:t>Transaction Date</a:t>
            </a:r>
          </a:p>
          <a:p>
            <a:r>
              <a:rPr lang="en-US" dirty="0" smtClean="0"/>
              <a:t>Price paid</a:t>
            </a:r>
          </a:p>
          <a:p>
            <a:r>
              <a:rPr lang="en-US" dirty="0" err="1" smtClean="0"/>
              <a:t>Builtup</a:t>
            </a:r>
            <a:r>
              <a:rPr lang="en-US" dirty="0" smtClean="0"/>
              <a:t> Area</a:t>
            </a:r>
          </a:p>
          <a:p>
            <a:r>
              <a:rPr lang="en-US" dirty="0" smtClean="0"/>
              <a:t>TWS</a:t>
            </a:r>
          </a:p>
          <a:p>
            <a:r>
              <a:rPr lang="en-US" dirty="0" smtClean="0"/>
              <a:t>Estimation of Fair Market rent</a:t>
            </a:r>
          </a:p>
          <a:p>
            <a:r>
              <a:rPr lang="en-US" dirty="0" smtClean="0"/>
              <a:t>Annual Rent, Outgoings, Net Rent</a:t>
            </a:r>
          </a:p>
          <a:p>
            <a:r>
              <a:rPr lang="en-US" dirty="0" smtClean="0"/>
              <a:t>YP Calculation</a:t>
            </a:r>
          </a:p>
          <a:p>
            <a:r>
              <a:rPr lang="en-US" dirty="0" smtClean="0"/>
              <a:t>Rate of Interest Calculation</a:t>
            </a:r>
          </a:p>
          <a:p>
            <a:endParaRPr lang="en-US" dirty="0"/>
          </a:p>
        </p:txBody>
      </p:sp>
    </p:spTree>
  </p:cSld>
  <p:clrMapOvr>
    <a:masterClrMapping/>
  </p:clrMapOvr>
  <p:transition>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DEVIATION</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 </a:t>
            </a:r>
            <a:r>
              <a:rPr lang="en-US" sz="2500" dirty="0" smtClean="0"/>
              <a:t>Deviation that is a difference between an observed value and the </a:t>
            </a:r>
            <a:r>
              <a:rPr lang="en-US" sz="2500" i="1" dirty="0" smtClean="0"/>
              <a:t>true value</a:t>
            </a:r>
            <a:r>
              <a:rPr lang="en-US" sz="2500" dirty="0" smtClean="0"/>
              <a:t> of a quantity of interest</a:t>
            </a:r>
          </a:p>
          <a:p>
            <a:r>
              <a:rPr lang="en-US" sz="2500" dirty="0" smtClean="0"/>
              <a:t>The </a:t>
            </a:r>
            <a:r>
              <a:rPr lang="en-US" sz="2500" b="1" dirty="0" smtClean="0"/>
              <a:t>standard deviation formula</a:t>
            </a:r>
            <a:r>
              <a:rPr lang="en-US" sz="2500" dirty="0" smtClean="0"/>
              <a:t> may look confusing, but it will make sense after we break it down. ...</a:t>
            </a:r>
          </a:p>
          <a:p>
            <a:r>
              <a:rPr lang="en-US" sz="2500" dirty="0" smtClean="0"/>
              <a:t>Step 1: Find the mean.</a:t>
            </a:r>
          </a:p>
          <a:p>
            <a:r>
              <a:rPr lang="en-US" sz="2500" dirty="0" smtClean="0"/>
              <a:t>Step 2: For each data point, find the square of its distance to the mean.</a:t>
            </a:r>
          </a:p>
          <a:p>
            <a:r>
              <a:rPr lang="en-US" sz="2500" dirty="0" smtClean="0"/>
              <a:t>Step 3: Sum the values from Step 2.</a:t>
            </a:r>
          </a:p>
          <a:p>
            <a:r>
              <a:rPr lang="en-US" sz="2500" dirty="0" smtClean="0"/>
              <a:t>Step 4: Divide by the number of data points.</a:t>
            </a:r>
          </a:p>
          <a:p>
            <a:r>
              <a:rPr lang="en-US" sz="2500" dirty="0" smtClean="0"/>
              <a:t>Step 5: Take the square root.</a:t>
            </a:r>
          </a:p>
          <a:p>
            <a:endParaRPr lang="en-US" dirty="0"/>
          </a:p>
        </p:txBody>
      </p:sp>
    </p:spTree>
  </p:cSld>
  <p:clrMapOvr>
    <a:masterClrMapping/>
  </p:clrMapOvr>
  <p:transition>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VARIANCE</a:t>
            </a:r>
            <a:endParaRPr lang="en-US" b="1" dirty="0">
              <a:solidFill>
                <a:srgbClr val="FF0000"/>
              </a:solidFill>
            </a:endParaRPr>
          </a:p>
        </p:txBody>
      </p:sp>
      <p:sp>
        <p:nvSpPr>
          <p:cNvPr id="3" name="Content Placeholder 2"/>
          <p:cNvSpPr>
            <a:spLocks noGrp="1"/>
          </p:cNvSpPr>
          <p:nvPr>
            <p:ph idx="1"/>
          </p:nvPr>
        </p:nvSpPr>
        <p:spPr/>
        <p:txBody>
          <a:bodyPr/>
          <a:lstStyle/>
          <a:p>
            <a:r>
              <a:rPr lang="en-US" sz="2800" dirty="0" smtClean="0"/>
              <a:t>In </a:t>
            </a:r>
            <a:r>
              <a:rPr lang="en-US" sz="2800" u="sng" dirty="0" smtClean="0">
                <a:hlinkClick r:id="rId2"/>
              </a:rPr>
              <a:t>probability theory</a:t>
            </a:r>
            <a:r>
              <a:rPr lang="en-US" sz="2800" dirty="0" smtClean="0"/>
              <a:t> and </a:t>
            </a:r>
            <a:r>
              <a:rPr lang="en-US" sz="2800" dirty="0" smtClean="0">
                <a:hlinkClick r:id="rId3" tooltip="Statistics"/>
              </a:rPr>
              <a:t>statistics</a:t>
            </a:r>
            <a:r>
              <a:rPr lang="en-US" sz="2800" dirty="0" smtClean="0"/>
              <a:t>, </a:t>
            </a:r>
            <a:r>
              <a:rPr lang="en-US" sz="2800" b="1" dirty="0" smtClean="0"/>
              <a:t>variance</a:t>
            </a:r>
            <a:r>
              <a:rPr lang="en-US" sz="2800" dirty="0" smtClean="0"/>
              <a:t> is the </a:t>
            </a:r>
            <a:r>
              <a:rPr lang="en-US" sz="2800" dirty="0" smtClean="0">
                <a:hlinkClick r:id="rId4" tooltip="Expected value"/>
              </a:rPr>
              <a:t>expectation</a:t>
            </a:r>
            <a:r>
              <a:rPr lang="en-US" sz="2800" dirty="0" smtClean="0"/>
              <a:t> of the squared </a:t>
            </a:r>
            <a:r>
              <a:rPr lang="en-US" sz="2800" dirty="0" smtClean="0">
                <a:hlinkClick r:id="rId5" tooltip="Deviation (statistics)"/>
              </a:rPr>
              <a:t>deviation</a:t>
            </a:r>
            <a:r>
              <a:rPr lang="en-US" sz="2800" dirty="0" smtClean="0"/>
              <a:t> of a </a:t>
            </a:r>
            <a:r>
              <a:rPr lang="en-US" sz="2800" dirty="0" smtClean="0">
                <a:hlinkClick r:id="rId6"/>
              </a:rPr>
              <a:t>random variable</a:t>
            </a:r>
            <a:r>
              <a:rPr lang="en-US" sz="2800" dirty="0" smtClean="0"/>
              <a:t> from its </a:t>
            </a:r>
            <a:r>
              <a:rPr lang="en-US" sz="2800" dirty="0" smtClean="0">
                <a:hlinkClick r:id="rId4" tooltip="Random variable"/>
              </a:rPr>
              <a:t>mean</a:t>
            </a:r>
            <a:endParaRPr lang="en-US" sz="2800" dirty="0" smtClean="0"/>
          </a:p>
          <a:p>
            <a:pPr>
              <a:buNone/>
            </a:pPr>
            <a:endParaRPr lang="en-US" sz="2800" dirty="0" smtClean="0"/>
          </a:p>
          <a:p>
            <a:r>
              <a:rPr lang="en-US" sz="2800" dirty="0" smtClean="0"/>
              <a:t> it measures how far a set of numbers is spread out from their average </a:t>
            </a:r>
            <a:r>
              <a:rPr lang="en-US" sz="2800" dirty="0" smtClean="0"/>
              <a:t>value</a:t>
            </a:r>
          </a:p>
          <a:p>
            <a:endParaRPr lang="en-US" sz="2800" dirty="0" smtClean="0"/>
          </a:p>
          <a:p>
            <a:r>
              <a:rPr lang="en-US" sz="2800" dirty="0" smtClean="0"/>
              <a:t>The variance is the square of the </a:t>
            </a:r>
            <a:r>
              <a:rPr lang="en-US" sz="2800" u="sng" dirty="0" smtClean="0">
                <a:hlinkClick r:id="rId7" tooltip="Standard deviation"/>
              </a:rPr>
              <a:t>standard deviation</a:t>
            </a:r>
            <a:endParaRPr lang="en-US" sz="2800" u="sng" dirty="0" smtClean="0"/>
          </a:p>
          <a:p>
            <a:endParaRPr lang="en-US" dirty="0"/>
          </a:p>
        </p:txBody>
      </p:sp>
    </p:spTree>
  </p:cSld>
  <p:clrMapOvr>
    <a:masterClrMapping/>
  </p:clrMapOvr>
  <p:transition>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STANDARD DEVIATION</a:t>
            </a:r>
            <a:endParaRPr lang="en-US" b="1" dirty="0">
              <a:solidFill>
                <a:srgbClr val="FF0000"/>
              </a:solidFill>
            </a:endParaRPr>
          </a:p>
        </p:txBody>
      </p:sp>
      <p:sp>
        <p:nvSpPr>
          <p:cNvPr id="3" name="Content Placeholder 2"/>
          <p:cNvSpPr>
            <a:spLocks noGrp="1"/>
          </p:cNvSpPr>
          <p:nvPr>
            <p:ph idx="1"/>
          </p:nvPr>
        </p:nvSpPr>
        <p:spPr/>
        <p:txBody>
          <a:bodyPr/>
          <a:lstStyle/>
          <a:p>
            <a:r>
              <a:rPr lang="en-US" sz="2800" dirty="0" smtClean="0"/>
              <a:t>Standard deviation is a measure of </a:t>
            </a:r>
            <a:r>
              <a:rPr lang="en-US" sz="2800" dirty="0" err="1" smtClean="0"/>
              <a:t>dispersement</a:t>
            </a:r>
            <a:r>
              <a:rPr lang="en-US" sz="2800" dirty="0" smtClean="0"/>
              <a:t> in statistics</a:t>
            </a:r>
          </a:p>
          <a:p>
            <a:r>
              <a:rPr lang="en-US" sz="2800" dirty="0" smtClean="0"/>
              <a:t>“</a:t>
            </a:r>
            <a:r>
              <a:rPr lang="en-US" sz="2800" dirty="0" err="1" smtClean="0"/>
              <a:t>Dispersement</a:t>
            </a:r>
            <a:r>
              <a:rPr lang="en-US" sz="2800" dirty="0" smtClean="0"/>
              <a:t>” tells you how much your data is spread out</a:t>
            </a:r>
          </a:p>
          <a:p>
            <a:r>
              <a:rPr lang="en-US" sz="2800" dirty="0" smtClean="0"/>
              <a:t>Specifically, it shows you how much your data is spread out around the </a:t>
            </a:r>
            <a:r>
              <a:rPr lang="en-US" sz="2800" dirty="0" smtClean="0">
                <a:hlinkClick r:id="rId2"/>
              </a:rPr>
              <a:t>mean</a:t>
            </a:r>
            <a:r>
              <a:rPr lang="en-US" sz="2800" dirty="0" smtClean="0"/>
              <a:t> or </a:t>
            </a:r>
            <a:r>
              <a:rPr lang="en-US" sz="2800" dirty="0" smtClean="0">
                <a:hlinkClick r:id="rId3"/>
              </a:rPr>
              <a:t>average</a:t>
            </a:r>
            <a:endParaRPr lang="en-US" sz="2800" dirty="0" smtClean="0"/>
          </a:p>
          <a:p>
            <a:r>
              <a:rPr lang="en-US" sz="2800" dirty="0" smtClean="0"/>
              <a:t>The </a:t>
            </a:r>
            <a:r>
              <a:rPr lang="en-US" sz="2800" dirty="0" smtClean="0">
                <a:hlinkClick r:id="rId4"/>
              </a:rPr>
              <a:t>bell curve</a:t>
            </a:r>
            <a:r>
              <a:rPr lang="en-US" sz="2800" dirty="0" smtClean="0"/>
              <a:t> (what statisticians call a “</a:t>
            </a:r>
            <a:r>
              <a:rPr lang="en-US" sz="2800" dirty="0" smtClean="0">
                <a:hlinkClick r:id="rId4"/>
              </a:rPr>
              <a:t>normal distribution</a:t>
            </a:r>
            <a:r>
              <a:rPr lang="en-US" sz="2800" dirty="0" smtClean="0"/>
              <a:t>“) is commonly seen in statistics as a tool to understand standard deviation</a:t>
            </a:r>
            <a:endParaRPr lang="en-US" sz="2800" dirty="0"/>
          </a:p>
        </p:txBody>
      </p:sp>
    </p:spTree>
  </p:cSld>
  <p:clrMapOvr>
    <a:masterClrMapping/>
  </p:clrMapOvr>
  <p:transition>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DISPERSION</a:t>
            </a:r>
            <a:endParaRPr lang="en-US" b="1" dirty="0">
              <a:solidFill>
                <a:srgbClr val="FF0000"/>
              </a:solidFill>
            </a:endParaRPr>
          </a:p>
        </p:txBody>
      </p:sp>
      <p:sp>
        <p:nvSpPr>
          <p:cNvPr id="3" name="Content Placeholder 2"/>
          <p:cNvSpPr>
            <a:spLocks noGrp="1"/>
          </p:cNvSpPr>
          <p:nvPr>
            <p:ph idx="1"/>
          </p:nvPr>
        </p:nvSpPr>
        <p:spPr/>
        <p:txBody>
          <a:bodyPr/>
          <a:lstStyle/>
          <a:p>
            <a:r>
              <a:rPr lang="en-US" sz="3000" b="1" dirty="0" smtClean="0"/>
              <a:t>Dispersion</a:t>
            </a:r>
            <a:r>
              <a:rPr lang="en-US" sz="3000" dirty="0" smtClean="0"/>
              <a:t> refers to a </a:t>
            </a:r>
            <a:r>
              <a:rPr lang="en-US" sz="3000" b="1" dirty="0" smtClean="0"/>
              <a:t>statistical</a:t>
            </a:r>
            <a:r>
              <a:rPr lang="en-US" sz="3000" dirty="0" smtClean="0"/>
              <a:t> term which depicts the size of the distribution of values expected for a specific variable</a:t>
            </a:r>
          </a:p>
          <a:p>
            <a:r>
              <a:rPr lang="en-US" sz="3000" b="1" dirty="0" smtClean="0"/>
              <a:t>Dispersion</a:t>
            </a:r>
            <a:r>
              <a:rPr lang="en-US" sz="3000" dirty="0" smtClean="0"/>
              <a:t> can be estimated by several different </a:t>
            </a:r>
            <a:r>
              <a:rPr lang="en-US" sz="3000" b="1" dirty="0" smtClean="0"/>
              <a:t>statistics</a:t>
            </a:r>
            <a:r>
              <a:rPr lang="en-US" sz="3000" dirty="0" smtClean="0"/>
              <a:t>, such as range, variance, and standard deviation</a:t>
            </a:r>
          </a:p>
          <a:p>
            <a:r>
              <a:rPr lang="en-US" sz="3000" dirty="0" smtClean="0"/>
              <a:t>The measures of dispersion are important as it helps in understanding how much a data is spread (i.e. its variation) around a central value</a:t>
            </a:r>
            <a:endParaRPr lang="en-US" sz="3000" dirty="0"/>
          </a:p>
        </p:txBody>
      </p:sp>
    </p:spTree>
  </p:cSld>
  <p:clrMapOvr>
    <a:masterClrMapping/>
  </p:clrMapOvr>
  <p:transition>
    <p:circl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r>
              <a:rPr lang="en-US" sz="3800" b="1" dirty="0" smtClean="0">
                <a:solidFill>
                  <a:srgbClr val="FF0000"/>
                </a:solidFill>
              </a:rPr>
              <a:t>SALE/RENTAL INSTANCE DATA</a:t>
            </a:r>
            <a:endParaRPr lang="en-US" sz="3800" b="1" dirty="0">
              <a:solidFill>
                <a:srgbClr val="FF0000"/>
              </a:solidFill>
            </a:endParaRPr>
          </a:p>
        </p:txBody>
      </p:sp>
      <p:graphicFrame>
        <p:nvGraphicFramePr>
          <p:cNvPr id="4" name="Content Placeholder 3"/>
          <p:cNvGraphicFramePr>
            <a:graphicFrameLocks noGrp="1"/>
          </p:cNvGraphicFramePr>
          <p:nvPr>
            <p:ph idx="1"/>
          </p:nvPr>
        </p:nvGraphicFramePr>
        <p:xfrm>
          <a:off x="457200" y="833120"/>
          <a:ext cx="8229600" cy="51206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59954">
                <a:tc>
                  <a:txBody>
                    <a:bodyPr/>
                    <a:lstStyle/>
                    <a:p>
                      <a:pPr algn="ctr"/>
                      <a:r>
                        <a:rPr lang="en-US" dirty="0" err="1" smtClean="0"/>
                        <a:t>Sr</a:t>
                      </a:r>
                      <a:r>
                        <a:rPr lang="en-US" baseline="0" dirty="0" smtClean="0"/>
                        <a:t> No</a:t>
                      </a:r>
                      <a:endParaRPr lang="en-US" dirty="0"/>
                    </a:p>
                  </a:txBody>
                  <a:tcPr/>
                </a:tc>
                <a:tc>
                  <a:txBody>
                    <a:bodyPr/>
                    <a:lstStyle/>
                    <a:p>
                      <a:pPr algn="ctr"/>
                      <a:r>
                        <a:rPr lang="en-US" dirty="0" smtClean="0"/>
                        <a:t>Observation</a:t>
                      </a:r>
                      <a:endParaRPr lang="en-US" dirty="0"/>
                    </a:p>
                  </a:txBody>
                  <a:tcPr/>
                </a:tc>
                <a:tc>
                  <a:txBody>
                    <a:bodyPr/>
                    <a:lstStyle/>
                    <a:p>
                      <a:pPr algn="ctr"/>
                      <a:r>
                        <a:rPr lang="en-US" dirty="0" smtClean="0"/>
                        <a:t>Deviation</a:t>
                      </a:r>
                      <a:endParaRPr lang="en-US" dirty="0"/>
                    </a:p>
                  </a:txBody>
                  <a:tcPr/>
                </a:tc>
                <a:tc>
                  <a:txBody>
                    <a:bodyPr/>
                    <a:lstStyle/>
                    <a:p>
                      <a:pPr algn="ctr"/>
                      <a:r>
                        <a:rPr lang="en-US" dirty="0" smtClean="0"/>
                        <a:t>Square</a:t>
                      </a:r>
                      <a:endParaRPr lang="en-US" dirty="0"/>
                    </a:p>
                  </a:txBody>
                  <a:tcPr/>
                </a:tc>
                <a:tc>
                  <a:txBody>
                    <a:bodyPr/>
                    <a:lstStyle/>
                    <a:p>
                      <a:pPr algn="ctr"/>
                      <a:r>
                        <a:rPr lang="en-US" dirty="0" smtClean="0"/>
                        <a:t>% Deviation</a:t>
                      </a:r>
                      <a:endParaRPr lang="en-US" dirty="0"/>
                    </a:p>
                  </a:txBody>
                  <a:tcPr/>
                </a:tc>
                <a:tc>
                  <a:txBody>
                    <a:bodyPr/>
                    <a:lstStyle/>
                    <a:p>
                      <a:pPr algn="ctr"/>
                      <a:r>
                        <a:rPr lang="en-US" dirty="0" smtClean="0"/>
                        <a:t>Remarks</a:t>
                      </a:r>
                      <a:endParaRPr lang="en-US" dirty="0"/>
                    </a:p>
                  </a:txBody>
                  <a:tcPr/>
                </a:tc>
              </a:tr>
              <a:tr h="359954">
                <a:tc>
                  <a:txBody>
                    <a:bodyPr/>
                    <a:lstStyle/>
                    <a:p>
                      <a:pPr algn="ctr"/>
                      <a:r>
                        <a:rPr lang="en-US" dirty="0" smtClean="0"/>
                        <a:t>1</a:t>
                      </a:r>
                      <a:endParaRPr lang="en-US" dirty="0"/>
                    </a:p>
                  </a:txBody>
                  <a:tcPr/>
                </a:tc>
                <a:tc>
                  <a:txBody>
                    <a:bodyPr/>
                    <a:lstStyle/>
                    <a:p>
                      <a:pPr algn="ctr"/>
                      <a:r>
                        <a:rPr lang="en-US" dirty="0" smtClean="0"/>
                        <a:t>2400</a:t>
                      </a:r>
                      <a:endParaRPr lang="en-US" dirty="0"/>
                    </a:p>
                  </a:txBody>
                  <a:tcPr/>
                </a:tc>
                <a:tc>
                  <a:txBody>
                    <a:bodyPr/>
                    <a:lstStyle/>
                    <a:p>
                      <a:pPr algn="ctr"/>
                      <a:r>
                        <a:rPr lang="en-US" dirty="0" smtClean="0"/>
                        <a:t>-670</a:t>
                      </a:r>
                      <a:endParaRPr lang="en-US" dirty="0"/>
                    </a:p>
                  </a:txBody>
                  <a:tcPr/>
                </a:tc>
                <a:tc>
                  <a:txBody>
                    <a:bodyPr/>
                    <a:lstStyle/>
                    <a:p>
                      <a:pPr algn="ctr"/>
                      <a:r>
                        <a:rPr lang="en-US" dirty="0" smtClean="0"/>
                        <a:t>448900</a:t>
                      </a:r>
                      <a:endParaRPr lang="en-US" dirty="0"/>
                    </a:p>
                  </a:txBody>
                  <a:tcPr/>
                </a:tc>
                <a:tc>
                  <a:txBody>
                    <a:bodyPr/>
                    <a:lstStyle/>
                    <a:p>
                      <a:pPr algn="ctr"/>
                      <a:r>
                        <a:rPr lang="en-US" dirty="0" smtClean="0"/>
                        <a:t>-1.67</a:t>
                      </a:r>
                      <a:endParaRPr lang="en-US" dirty="0"/>
                    </a:p>
                  </a:txBody>
                  <a:tcPr/>
                </a:tc>
                <a:tc>
                  <a:txBody>
                    <a:bodyPr/>
                    <a:lstStyle/>
                    <a:p>
                      <a:pPr algn="ctr"/>
                      <a:r>
                        <a:rPr lang="en-US" sz="1300" dirty="0" smtClean="0"/>
                        <a:t>Under Weighted</a:t>
                      </a:r>
                      <a:endParaRPr lang="en-US" sz="1300" dirty="0"/>
                    </a:p>
                  </a:txBody>
                  <a:tcPr/>
                </a:tc>
              </a:tr>
              <a:tr h="359954">
                <a:tc>
                  <a:txBody>
                    <a:bodyPr/>
                    <a:lstStyle/>
                    <a:p>
                      <a:pPr algn="ctr"/>
                      <a:r>
                        <a:rPr lang="en-US" dirty="0" smtClean="0"/>
                        <a:t>2</a:t>
                      </a:r>
                      <a:endParaRPr lang="en-US" dirty="0"/>
                    </a:p>
                  </a:txBody>
                  <a:tcPr/>
                </a:tc>
                <a:tc>
                  <a:txBody>
                    <a:bodyPr/>
                    <a:lstStyle/>
                    <a:p>
                      <a:pPr algn="ctr"/>
                      <a:r>
                        <a:rPr lang="en-US" dirty="0" smtClean="0"/>
                        <a:t>3250</a:t>
                      </a:r>
                      <a:endParaRPr lang="en-US" dirty="0"/>
                    </a:p>
                  </a:txBody>
                  <a:tcPr/>
                </a:tc>
                <a:tc>
                  <a:txBody>
                    <a:bodyPr/>
                    <a:lstStyle/>
                    <a:p>
                      <a:pPr algn="ctr"/>
                      <a:r>
                        <a:rPr lang="en-US" dirty="0" smtClean="0"/>
                        <a:t>180</a:t>
                      </a:r>
                      <a:endParaRPr lang="en-US" dirty="0"/>
                    </a:p>
                  </a:txBody>
                  <a:tcPr/>
                </a:tc>
                <a:tc>
                  <a:txBody>
                    <a:bodyPr/>
                    <a:lstStyle/>
                    <a:p>
                      <a:pPr algn="ctr"/>
                      <a:r>
                        <a:rPr lang="en-US" dirty="0" smtClean="0"/>
                        <a:t>32400</a:t>
                      </a:r>
                      <a:endParaRPr lang="en-US" dirty="0"/>
                    </a:p>
                  </a:txBody>
                  <a:tcPr/>
                </a:tc>
                <a:tc>
                  <a:txBody>
                    <a:bodyPr/>
                    <a:lstStyle/>
                    <a:p>
                      <a:pPr algn="ctr"/>
                      <a:r>
                        <a:rPr lang="en-US" dirty="0" smtClean="0"/>
                        <a:t>0.45</a:t>
                      </a:r>
                      <a:endParaRPr lang="en-US" dirty="0"/>
                    </a:p>
                  </a:txBody>
                  <a:tcPr/>
                </a:tc>
                <a:tc>
                  <a:txBody>
                    <a:bodyPr/>
                    <a:lstStyle/>
                    <a:p>
                      <a:pPr algn="ctr"/>
                      <a:endParaRPr lang="en-US"/>
                    </a:p>
                  </a:txBody>
                  <a:tcPr/>
                </a:tc>
              </a:tr>
              <a:tr h="359954">
                <a:tc>
                  <a:txBody>
                    <a:bodyPr/>
                    <a:lstStyle/>
                    <a:p>
                      <a:pPr algn="ctr"/>
                      <a:r>
                        <a:rPr lang="en-US" dirty="0" smtClean="0"/>
                        <a:t>3</a:t>
                      </a:r>
                      <a:endParaRPr lang="en-US" dirty="0"/>
                    </a:p>
                  </a:txBody>
                  <a:tcPr/>
                </a:tc>
                <a:tc>
                  <a:txBody>
                    <a:bodyPr/>
                    <a:lstStyle/>
                    <a:p>
                      <a:pPr algn="ctr"/>
                      <a:r>
                        <a:rPr lang="en-US" dirty="0" smtClean="0"/>
                        <a:t>3400</a:t>
                      </a:r>
                      <a:endParaRPr lang="en-US" dirty="0"/>
                    </a:p>
                  </a:txBody>
                  <a:tcPr/>
                </a:tc>
                <a:tc>
                  <a:txBody>
                    <a:bodyPr/>
                    <a:lstStyle/>
                    <a:p>
                      <a:pPr algn="ctr"/>
                      <a:r>
                        <a:rPr lang="en-US" dirty="0" smtClean="0"/>
                        <a:t>330</a:t>
                      </a:r>
                      <a:endParaRPr lang="en-US" dirty="0"/>
                    </a:p>
                  </a:txBody>
                  <a:tcPr/>
                </a:tc>
                <a:tc>
                  <a:txBody>
                    <a:bodyPr/>
                    <a:lstStyle/>
                    <a:p>
                      <a:pPr algn="ctr"/>
                      <a:r>
                        <a:rPr lang="en-US" dirty="0" smtClean="0"/>
                        <a:t>108900</a:t>
                      </a:r>
                      <a:endParaRPr lang="en-US" dirty="0"/>
                    </a:p>
                  </a:txBody>
                  <a:tcPr/>
                </a:tc>
                <a:tc>
                  <a:txBody>
                    <a:bodyPr/>
                    <a:lstStyle/>
                    <a:p>
                      <a:pPr algn="ctr"/>
                      <a:r>
                        <a:rPr lang="en-US" dirty="0" smtClean="0"/>
                        <a:t>0.82</a:t>
                      </a:r>
                      <a:endParaRPr lang="en-US" dirty="0"/>
                    </a:p>
                  </a:txBody>
                  <a:tcPr/>
                </a:tc>
                <a:tc>
                  <a:txBody>
                    <a:bodyPr/>
                    <a:lstStyle/>
                    <a:p>
                      <a:pPr algn="ctr"/>
                      <a:endParaRPr lang="en-US"/>
                    </a:p>
                  </a:txBody>
                  <a:tcPr/>
                </a:tc>
              </a:tr>
              <a:tr h="359954">
                <a:tc>
                  <a:txBody>
                    <a:bodyPr/>
                    <a:lstStyle/>
                    <a:p>
                      <a:pPr algn="ctr"/>
                      <a:r>
                        <a:rPr lang="en-US" dirty="0" smtClean="0"/>
                        <a:t>4</a:t>
                      </a:r>
                      <a:endParaRPr lang="en-US" dirty="0"/>
                    </a:p>
                  </a:txBody>
                  <a:tcPr/>
                </a:tc>
                <a:tc>
                  <a:txBody>
                    <a:bodyPr/>
                    <a:lstStyle/>
                    <a:p>
                      <a:pPr algn="ctr"/>
                      <a:r>
                        <a:rPr lang="en-US" dirty="0" smtClean="0"/>
                        <a:t>2600</a:t>
                      </a:r>
                      <a:endParaRPr lang="en-US" dirty="0"/>
                    </a:p>
                  </a:txBody>
                  <a:tcPr/>
                </a:tc>
                <a:tc>
                  <a:txBody>
                    <a:bodyPr/>
                    <a:lstStyle/>
                    <a:p>
                      <a:pPr algn="ctr"/>
                      <a:r>
                        <a:rPr lang="en-US" dirty="0" smtClean="0"/>
                        <a:t>-470</a:t>
                      </a:r>
                      <a:endParaRPr lang="en-US" dirty="0"/>
                    </a:p>
                  </a:txBody>
                  <a:tcPr/>
                </a:tc>
                <a:tc>
                  <a:txBody>
                    <a:bodyPr/>
                    <a:lstStyle/>
                    <a:p>
                      <a:pPr algn="ctr"/>
                      <a:r>
                        <a:rPr lang="en-US" dirty="0" smtClean="0"/>
                        <a:t>220900</a:t>
                      </a:r>
                      <a:endParaRPr lang="en-US" dirty="0"/>
                    </a:p>
                  </a:txBody>
                  <a:tcPr/>
                </a:tc>
                <a:tc>
                  <a:txBody>
                    <a:bodyPr/>
                    <a:lstStyle/>
                    <a:p>
                      <a:pPr algn="ctr"/>
                      <a:r>
                        <a:rPr lang="en-US" dirty="0" smtClean="0"/>
                        <a:t>-1.17</a:t>
                      </a:r>
                      <a:endParaRPr lang="en-US" dirty="0"/>
                    </a:p>
                  </a:txBody>
                  <a:tcPr/>
                </a:tc>
                <a:tc>
                  <a:txBody>
                    <a:bodyPr/>
                    <a:lstStyle/>
                    <a:p>
                      <a:pPr algn="ctr"/>
                      <a:r>
                        <a:rPr lang="en-US" sz="1300" dirty="0" smtClean="0"/>
                        <a:t>Under Weighted</a:t>
                      </a:r>
                      <a:endParaRPr lang="en-US" sz="1300" dirty="0"/>
                    </a:p>
                  </a:txBody>
                  <a:tcPr/>
                </a:tc>
              </a:tr>
              <a:tr h="359954">
                <a:tc>
                  <a:txBody>
                    <a:bodyPr/>
                    <a:lstStyle/>
                    <a:p>
                      <a:pPr algn="ctr"/>
                      <a:r>
                        <a:rPr lang="en-US" dirty="0" smtClean="0"/>
                        <a:t>5</a:t>
                      </a:r>
                      <a:endParaRPr lang="en-US" dirty="0"/>
                    </a:p>
                  </a:txBody>
                  <a:tcPr/>
                </a:tc>
                <a:tc>
                  <a:txBody>
                    <a:bodyPr/>
                    <a:lstStyle/>
                    <a:p>
                      <a:pPr algn="ctr"/>
                      <a:r>
                        <a:rPr lang="en-US" dirty="0" smtClean="0"/>
                        <a:t>3150</a:t>
                      </a:r>
                      <a:endParaRPr lang="en-US" dirty="0"/>
                    </a:p>
                  </a:txBody>
                  <a:tcPr/>
                </a:tc>
                <a:tc>
                  <a:txBody>
                    <a:bodyPr/>
                    <a:lstStyle/>
                    <a:p>
                      <a:pPr algn="ctr"/>
                      <a:r>
                        <a:rPr lang="en-US" dirty="0" smtClean="0"/>
                        <a:t>80</a:t>
                      </a:r>
                      <a:endParaRPr lang="en-US" dirty="0"/>
                    </a:p>
                  </a:txBody>
                  <a:tcPr/>
                </a:tc>
                <a:tc>
                  <a:txBody>
                    <a:bodyPr/>
                    <a:lstStyle/>
                    <a:p>
                      <a:pPr algn="ctr"/>
                      <a:r>
                        <a:rPr lang="en-US" dirty="0" smtClean="0"/>
                        <a:t>6400</a:t>
                      </a:r>
                      <a:endParaRPr lang="en-US" dirty="0"/>
                    </a:p>
                  </a:txBody>
                  <a:tcPr/>
                </a:tc>
                <a:tc>
                  <a:txBody>
                    <a:bodyPr/>
                    <a:lstStyle/>
                    <a:p>
                      <a:pPr algn="ctr"/>
                      <a:r>
                        <a:rPr lang="en-US" dirty="0" smtClean="0"/>
                        <a:t>0.20</a:t>
                      </a:r>
                      <a:endParaRPr lang="en-US" dirty="0"/>
                    </a:p>
                  </a:txBody>
                  <a:tcPr/>
                </a:tc>
                <a:tc>
                  <a:txBody>
                    <a:bodyPr/>
                    <a:lstStyle/>
                    <a:p>
                      <a:pPr algn="ctr"/>
                      <a:endParaRPr lang="en-US"/>
                    </a:p>
                  </a:txBody>
                  <a:tcPr/>
                </a:tc>
              </a:tr>
              <a:tr h="359954">
                <a:tc>
                  <a:txBody>
                    <a:bodyPr/>
                    <a:lstStyle/>
                    <a:p>
                      <a:pPr algn="ctr"/>
                      <a:r>
                        <a:rPr lang="en-US" dirty="0" smtClean="0"/>
                        <a:t>6</a:t>
                      </a:r>
                      <a:endParaRPr lang="en-US" dirty="0"/>
                    </a:p>
                  </a:txBody>
                  <a:tcPr/>
                </a:tc>
                <a:tc>
                  <a:txBody>
                    <a:bodyPr/>
                    <a:lstStyle/>
                    <a:p>
                      <a:pPr algn="ctr"/>
                      <a:r>
                        <a:rPr lang="en-US" dirty="0" smtClean="0"/>
                        <a:t>3000</a:t>
                      </a:r>
                      <a:endParaRPr lang="en-US" dirty="0"/>
                    </a:p>
                  </a:txBody>
                  <a:tcPr/>
                </a:tc>
                <a:tc>
                  <a:txBody>
                    <a:bodyPr/>
                    <a:lstStyle/>
                    <a:p>
                      <a:pPr algn="ctr"/>
                      <a:r>
                        <a:rPr lang="en-US" dirty="0" smtClean="0"/>
                        <a:t>-70</a:t>
                      </a:r>
                      <a:endParaRPr lang="en-US" dirty="0"/>
                    </a:p>
                  </a:txBody>
                  <a:tcPr/>
                </a:tc>
                <a:tc>
                  <a:txBody>
                    <a:bodyPr/>
                    <a:lstStyle/>
                    <a:p>
                      <a:pPr algn="ctr"/>
                      <a:r>
                        <a:rPr lang="en-US" dirty="0" smtClean="0"/>
                        <a:t>4900</a:t>
                      </a:r>
                      <a:endParaRPr lang="en-US" dirty="0"/>
                    </a:p>
                  </a:txBody>
                  <a:tcPr/>
                </a:tc>
                <a:tc>
                  <a:txBody>
                    <a:bodyPr/>
                    <a:lstStyle/>
                    <a:p>
                      <a:pPr algn="ctr"/>
                      <a:r>
                        <a:rPr lang="en-US" dirty="0" smtClean="0"/>
                        <a:t>-0.17</a:t>
                      </a:r>
                      <a:endParaRPr lang="en-US" dirty="0"/>
                    </a:p>
                  </a:txBody>
                  <a:tcPr/>
                </a:tc>
                <a:tc>
                  <a:txBody>
                    <a:bodyPr/>
                    <a:lstStyle/>
                    <a:p>
                      <a:pPr algn="ctr"/>
                      <a:endParaRPr lang="en-US" dirty="0"/>
                    </a:p>
                  </a:txBody>
                  <a:tcPr/>
                </a:tc>
              </a:tr>
              <a:tr h="359954">
                <a:tc>
                  <a:txBody>
                    <a:bodyPr/>
                    <a:lstStyle/>
                    <a:p>
                      <a:pPr algn="ctr"/>
                      <a:r>
                        <a:rPr lang="en-US" dirty="0" smtClean="0"/>
                        <a:t>7</a:t>
                      </a:r>
                      <a:endParaRPr lang="en-US" dirty="0"/>
                    </a:p>
                  </a:txBody>
                  <a:tcPr/>
                </a:tc>
                <a:tc>
                  <a:txBody>
                    <a:bodyPr/>
                    <a:lstStyle/>
                    <a:p>
                      <a:pPr algn="ctr"/>
                      <a:r>
                        <a:rPr lang="en-US" dirty="0" smtClean="0"/>
                        <a:t>3700</a:t>
                      </a:r>
                      <a:endParaRPr lang="en-US" dirty="0"/>
                    </a:p>
                  </a:txBody>
                  <a:tcPr/>
                </a:tc>
                <a:tc>
                  <a:txBody>
                    <a:bodyPr/>
                    <a:lstStyle/>
                    <a:p>
                      <a:pPr algn="ctr"/>
                      <a:r>
                        <a:rPr lang="en-US" dirty="0" smtClean="0"/>
                        <a:t>630</a:t>
                      </a:r>
                      <a:endParaRPr lang="en-US" dirty="0"/>
                    </a:p>
                  </a:txBody>
                  <a:tcPr/>
                </a:tc>
                <a:tc>
                  <a:txBody>
                    <a:bodyPr/>
                    <a:lstStyle/>
                    <a:p>
                      <a:pPr algn="ctr"/>
                      <a:r>
                        <a:rPr lang="en-US" dirty="0" smtClean="0"/>
                        <a:t>396900</a:t>
                      </a:r>
                      <a:endParaRPr lang="en-US" dirty="0"/>
                    </a:p>
                  </a:txBody>
                  <a:tcPr/>
                </a:tc>
                <a:tc>
                  <a:txBody>
                    <a:bodyPr/>
                    <a:lstStyle/>
                    <a:p>
                      <a:pPr algn="ctr"/>
                      <a:r>
                        <a:rPr lang="en-US" dirty="0" smtClean="0"/>
                        <a:t>1.57</a:t>
                      </a:r>
                      <a:endParaRPr lang="en-US" dirty="0"/>
                    </a:p>
                  </a:txBody>
                  <a:tcPr/>
                </a:tc>
                <a:tc>
                  <a:txBody>
                    <a:bodyPr/>
                    <a:lstStyle/>
                    <a:p>
                      <a:pPr algn="ctr"/>
                      <a:r>
                        <a:rPr lang="en-US" sz="1300" dirty="0" smtClean="0"/>
                        <a:t>Over Weighted</a:t>
                      </a:r>
                      <a:endParaRPr lang="en-US" sz="1300" dirty="0"/>
                    </a:p>
                  </a:txBody>
                  <a:tcPr/>
                </a:tc>
              </a:tr>
              <a:tr h="359954">
                <a:tc>
                  <a:txBody>
                    <a:bodyPr/>
                    <a:lstStyle/>
                    <a:p>
                      <a:pPr algn="ctr"/>
                      <a:r>
                        <a:rPr lang="en-US" dirty="0" smtClean="0"/>
                        <a:t>8</a:t>
                      </a:r>
                      <a:endParaRPr lang="en-US" dirty="0"/>
                    </a:p>
                  </a:txBody>
                  <a:tcPr/>
                </a:tc>
                <a:tc>
                  <a:txBody>
                    <a:bodyPr/>
                    <a:lstStyle/>
                    <a:p>
                      <a:pPr algn="ctr"/>
                      <a:r>
                        <a:rPr lang="en-US" dirty="0" smtClean="0"/>
                        <a:t>2700</a:t>
                      </a:r>
                      <a:endParaRPr lang="en-US" dirty="0"/>
                    </a:p>
                  </a:txBody>
                  <a:tcPr/>
                </a:tc>
                <a:tc>
                  <a:txBody>
                    <a:bodyPr/>
                    <a:lstStyle/>
                    <a:p>
                      <a:pPr algn="ctr"/>
                      <a:r>
                        <a:rPr lang="en-US" dirty="0" smtClean="0"/>
                        <a:t>-370</a:t>
                      </a:r>
                      <a:endParaRPr lang="en-US" dirty="0"/>
                    </a:p>
                  </a:txBody>
                  <a:tcPr/>
                </a:tc>
                <a:tc>
                  <a:txBody>
                    <a:bodyPr/>
                    <a:lstStyle/>
                    <a:p>
                      <a:pPr algn="ctr"/>
                      <a:r>
                        <a:rPr lang="en-US" dirty="0" smtClean="0"/>
                        <a:t>136900</a:t>
                      </a:r>
                      <a:endParaRPr lang="en-US" dirty="0"/>
                    </a:p>
                  </a:txBody>
                  <a:tcPr/>
                </a:tc>
                <a:tc>
                  <a:txBody>
                    <a:bodyPr/>
                    <a:lstStyle/>
                    <a:p>
                      <a:pPr algn="ctr"/>
                      <a:r>
                        <a:rPr lang="en-US" dirty="0" smtClean="0"/>
                        <a:t>-0.92</a:t>
                      </a:r>
                      <a:endParaRPr lang="en-US" dirty="0"/>
                    </a:p>
                  </a:txBody>
                  <a:tcPr/>
                </a:tc>
                <a:tc>
                  <a:txBody>
                    <a:bodyPr/>
                    <a:lstStyle/>
                    <a:p>
                      <a:pPr algn="ctr"/>
                      <a:endParaRPr lang="en-US" dirty="0"/>
                    </a:p>
                  </a:txBody>
                  <a:tcPr/>
                </a:tc>
              </a:tr>
              <a:tr h="359954">
                <a:tc>
                  <a:txBody>
                    <a:bodyPr/>
                    <a:lstStyle/>
                    <a:p>
                      <a:pPr algn="ctr"/>
                      <a:r>
                        <a:rPr lang="en-US" dirty="0" smtClean="0"/>
                        <a:t>9</a:t>
                      </a:r>
                      <a:endParaRPr lang="en-US" dirty="0"/>
                    </a:p>
                  </a:txBody>
                  <a:tcPr/>
                </a:tc>
                <a:tc>
                  <a:txBody>
                    <a:bodyPr/>
                    <a:lstStyle/>
                    <a:p>
                      <a:pPr algn="ctr"/>
                      <a:r>
                        <a:rPr lang="en-US" dirty="0" smtClean="0"/>
                        <a:t>3550</a:t>
                      </a:r>
                      <a:endParaRPr lang="en-US" dirty="0"/>
                    </a:p>
                  </a:txBody>
                  <a:tcPr/>
                </a:tc>
                <a:tc>
                  <a:txBody>
                    <a:bodyPr/>
                    <a:lstStyle/>
                    <a:p>
                      <a:pPr algn="ctr"/>
                      <a:r>
                        <a:rPr lang="en-US" dirty="0" smtClean="0"/>
                        <a:t>480</a:t>
                      </a:r>
                      <a:endParaRPr lang="en-US" dirty="0"/>
                    </a:p>
                  </a:txBody>
                  <a:tcPr/>
                </a:tc>
                <a:tc>
                  <a:txBody>
                    <a:bodyPr/>
                    <a:lstStyle/>
                    <a:p>
                      <a:pPr algn="ctr"/>
                      <a:r>
                        <a:rPr lang="en-US" dirty="0" smtClean="0"/>
                        <a:t>230400</a:t>
                      </a:r>
                      <a:endParaRPr lang="en-US" dirty="0"/>
                    </a:p>
                  </a:txBody>
                  <a:tcPr/>
                </a:tc>
                <a:tc>
                  <a:txBody>
                    <a:bodyPr/>
                    <a:lstStyle/>
                    <a:p>
                      <a:pPr algn="ctr"/>
                      <a:r>
                        <a:rPr lang="en-US" dirty="0" smtClean="0"/>
                        <a:t>1.20</a:t>
                      </a:r>
                      <a:endParaRPr lang="en-US" dirty="0"/>
                    </a:p>
                  </a:txBody>
                  <a:tcPr/>
                </a:tc>
                <a:tc>
                  <a:txBody>
                    <a:bodyPr/>
                    <a:lstStyle/>
                    <a:p>
                      <a:pPr algn="ctr"/>
                      <a:r>
                        <a:rPr lang="en-US" sz="1300" dirty="0" smtClean="0"/>
                        <a:t>Over Weighted</a:t>
                      </a:r>
                      <a:endParaRPr lang="en-US" sz="1300" dirty="0"/>
                    </a:p>
                  </a:txBody>
                  <a:tcPr/>
                </a:tc>
              </a:tr>
              <a:tr h="359954">
                <a:tc>
                  <a:txBody>
                    <a:bodyPr/>
                    <a:lstStyle/>
                    <a:p>
                      <a:pPr algn="ctr"/>
                      <a:r>
                        <a:rPr lang="en-US" dirty="0" smtClean="0"/>
                        <a:t>10</a:t>
                      </a:r>
                      <a:endParaRPr lang="en-US" dirty="0"/>
                    </a:p>
                  </a:txBody>
                  <a:tcPr/>
                </a:tc>
                <a:tc>
                  <a:txBody>
                    <a:bodyPr/>
                    <a:lstStyle/>
                    <a:p>
                      <a:pPr algn="ctr"/>
                      <a:r>
                        <a:rPr lang="en-US" dirty="0" smtClean="0"/>
                        <a:t>2950</a:t>
                      </a:r>
                      <a:endParaRPr lang="en-US" dirty="0"/>
                    </a:p>
                  </a:txBody>
                  <a:tcPr/>
                </a:tc>
                <a:tc>
                  <a:txBody>
                    <a:bodyPr/>
                    <a:lstStyle/>
                    <a:p>
                      <a:pPr algn="ctr"/>
                      <a:r>
                        <a:rPr lang="en-US" dirty="0" smtClean="0"/>
                        <a:t>-120</a:t>
                      </a:r>
                      <a:endParaRPr lang="en-US" dirty="0"/>
                    </a:p>
                  </a:txBody>
                  <a:tcPr/>
                </a:tc>
                <a:tc>
                  <a:txBody>
                    <a:bodyPr/>
                    <a:lstStyle/>
                    <a:p>
                      <a:pPr algn="ctr"/>
                      <a:r>
                        <a:rPr lang="en-US" dirty="0" smtClean="0"/>
                        <a:t>14400</a:t>
                      </a:r>
                      <a:endParaRPr lang="en-US" dirty="0"/>
                    </a:p>
                  </a:txBody>
                  <a:tcPr/>
                </a:tc>
                <a:tc>
                  <a:txBody>
                    <a:bodyPr/>
                    <a:lstStyle/>
                    <a:p>
                      <a:pPr algn="ctr"/>
                      <a:r>
                        <a:rPr lang="en-US" dirty="0" smtClean="0"/>
                        <a:t>-0.30</a:t>
                      </a:r>
                      <a:endParaRPr lang="en-US" dirty="0"/>
                    </a:p>
                  </a:txBody>
                  <a:tcPr/>
                </a:tc>
                <a:tc>
                  <a:txBody>
                    <a:bodyPr/>
                    <a:lstStyle/>
                    <a:p>
                      <a:pPr algn="ctr"/>
                      <a:endParaRPr lang="en-US" dirty="0"/>
                    </a:p>
                  </a:txBody>
                  <a:tcPr/>
                </a:tc>
              </a:tr>
              <a:tr h="359954">
                <a:tc>
                  <a:txBody>
                    <a:bodyPr/>
                    <a:lstStyle/>
                    <a:p>
                      <a:pPr algn="ctr"/>
                      <a:endParaRPr lang="en-US"/>
                    </a:p>
                  </a:txBody>
                  <a:tcPr/>
                </a:tc>
                <a:tc>
                  <a:txBody>
                    <a:bodyPr/>
                    <a:lstStyle/>
                    <a:p>
                      <a:pPr algn="ctr"/>
                      <a:r>
                        <a:rPr lang="en-US" dirty="0" smtClean="0"/>
                        <a:t>30700</a:t>
                      </a:r>
                      <a:endParaRPr lang="en-US" dirty="0"/>
                    </a:p>
                  </a:txBody>
                  <a:tcPr/>
                </a:tc>
                <a:tc>
                  <a:txBody>
                    <a:bodyPr/>
                    <a:lstStyle/>
                    <a:p>
                      <a:pPr algn="ctr"/>
                      <a:endParaRPr lang="en-US" dirty="0"/>
                    </a:p>
                  </a:txBody>
                  <a:tcPr/>
                </a:tc>
                <a:tc>
                  <a:txBody>
                    <a:bodyPr/>
                    <a:lstStyle/>
                    <a:p>
                      <a:pPr algn="ctr"/>
                      <a:r>
                        <a:rPr lang="en-US" dirty="0" smtClean="0"/>
                        <a:t>1601000</a:t>
                      </a:r>
                      <a:endParaRPr lang="en-US" dirty="0"/>
                    </a:p>
                  </a:txBody>
                  <a:tcPr/>
                </a:tc>
                <a:tc>
                  <a:txBody>
                    <a:bodyPr/>
                    <a:lstStyle/>
                    <a:p>
                      <a:pPr algn="ctr"/>
                      <a:endParaRPr lang="en-US"/>
                    </a:p>
                  </a:txBody>
                  <a:tcPr/>
                </a:tc>
                <a:tc>
                  <a:txBody>
                    <a:bodyPr/>
                    <a:lstStyle/>
                    <a:p>
                      <a:pPr algn="ctr"/>
                      <a:endParaRPr lang="en-US" dirty="0"/>
                    </a:p>
                  </a:txBody>
                  <a:tcPr/>
                </a:tc>
              </a:tr>
              <a:tr h="359954">
                <a:tc>
                  <a:txBody>
                    <a:bodyPr/>
                    <a:lstStyle/>
                    <a:p>
                      <a:pPr algn="ctr"/>
                      <a:r>
                        <a:rPr lang="en-US" dirty="0" smtClean="0"/>
                        <a:t>Average</a:t>
                      </a:r>
                      <a:endParaRPr lang="en-US" dirty="0"/>
                    </a:p>
                  </a:txBody>
                  <a:tcPr/>
                </a:tc>
                <a:tc>
                  <a:txBody>
                    <a:bodyPr/>
                    <a:lstStyle/>
                    <a:p>
                      <a:pPr algn="ctr"/>
                      <a:r>
                        <a:rPr lang="en-US" dirty="0" smtClean="0"/>
                        <a:t>3070</a:t>
                      </a:r>
                      <a:endParaRPr lang="en-US" dirty="0"/>
                    </a:p>
                  </a:txBody>
                  <a:tcPr/>
                </a:tc>
                <a:tc>
                  <a:txBody>
                    <a:bodyPr/>
                    <a:lstStyle/>
                    <a:p>
                      <a:pPr algn="ctr"/>
                      <a:r>
                        <a:rPr lang="en-US" dirty="0" smtClean="0"/>
                        <a:t>Variance</a:t>
                      </a:r>
                      <a:endParaRPr lang="en-US" dirty="0"/>
                    </a:p>
                  </a:txBody>
                  <a:tcPr/>
                </a:tc>
                <a:tc>
                  <a:txBody>
                    <a:bodyPr/>
                    <a:lstStyle/>
                    <a:p>
                      <a:pPr algn="ctr"/>
                      <a:r>
                        <a:rPr lang="en-US" dirty="0" smtClean="0"/>
                        <a:t>160100</a:t>
                      </a:r>
                      <a:endParaRPr lang="en-US" dirty="0"/>
                    </a:p>
                  </a:txBody>
                  <a:tcPr/>
                </a:tc>
                <a:tc>
                  <a:txBody>
                    <a:bodyPr/>
                    <a:lstStyle/>
                    <a:p>
                      <a:pPr algn="ctr"/>
                      <a:endParaRPr lang="en-US"/>
                    </a:p>
                  </a:txBody>
                  <a:tcPr/>
                </a:tc>
                <a:tc>
                  <a:txBody>
                    <a:bodyPr/>
                    <a:lstStyle/>
                    <a:p>
                      <a:pPr algn="ctr"/>
                      <a:endParaRPr lang="en-US" dirty="0"/>
                    </a:p>
                  </a:txBody>
                  <a:tcPr/>
                </a:tc>
              </a:tr>
              <a:tr h="359954">
                <a:tc>
                  <a:txBody>
                    <a:bodyPr/>
                    <a:lstStyle/>
                    <a:p>
                      <a:pPr algn="ctr"/>
                      <a:endParaRPr lang="en-US"/>
                    </a:p>
                  </a:txBody>
                  <a:tcPr/>
                </a:tc>
                <a:tc>
                  <a:txBody>
                    <a:bodyPr/>
                    <a:lstStyle/>
                    <a:p>
                      <a:pPr algn="ctr"/>
                      <a:endParaRPr lang="en-US"/>
                    </a:p>
                  </a:txBody>
                  <a:tcPr/>
                </a:tc>
                <a:tc>
                  <a:txBody>
                    <a:bodyPr/>
                    <a:lstStyle/>
                    <a:p>
                      <a:pPr algn="ctr"/>
                      <a:r>
                        <a:rPr lang="en-US" sz="1500" dirty="0" smtClean="0"/>
                        <a:t>Std Deviation</a:t>
                      </a:r>
                      <a:endParaRPr lang="en-US" sz="1500" dirty="0"/>
                    </a:p>
                  </a:txBody>
                  <a:tcPr/>
                </a:tc>
                <a:tc>
                  <a:txBody>
                    <a:bodyPr/>
                    <a:lstStyle/>
                    <a:p>
                      <a:pPr algn="ctr"/>
                      <a:r>
                        <a:rPr lang="en-US" dirty="0" smtClean="0"/>
                        <a:t>400.12</a:t>
                      </a:r>
                      <a:endParaRPr lang="en-US" dirty="0"/>
                    </a:p>
                  </a:txBody>
                  <a:tcPr/>
                </a:tc>
                <a:tc>
                  <a:txBody>
                    <a:bodyPr/>
                    <a:lstStyle/>
                    <a:p>
                      <a:pPr algn="ctr"/>
                      <a:endParaRPr lang="en-US"/>
                    </a:p>
                  </a:txBody>
                  <a:tcPr/>
                </a:tc>
                <a:tc>
                  <a:txBody>
                    <a:bodyPr/>
                    <a:lstStyle/>
                    <a:p>
                      <a:pPr algn="ctr"/>
                      <a:endParaRPr lang="en-US" dirty="0"/>
                    </a:p>
                  </a:txBody>
                  <a:tcPr/>
                </a:tc>
              </a:tr>
            </a:tbl>
          </a:graphicData>
        </a:graphic>
      </p:graphicFrame>
    </p:spTree>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b="1" dirty="0" smtClean="0">
                <a:solidFill>
                  <a:srgbClr val="FF0000"/>
                </a:solidFill>
              </a:rPr>
              <a:t>STATISTICAL GRAPHS</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F:\adk3\VALUATION BACKUP\PVA ( India )\PVAI RVO\hqdefault.jpg"/>
          <p:cNvPicPr>
            <a:picLocks noChangeAspect="1" noChangeArrowheads="1"/>
          </p:cNvPicPr>
          <p:nvPr/>
        </p:nvPicPr>
        <p:blipFill>
          <a:blip r:embed="rId2"/>
          <a:srcRect/>
          <a:stretch>
            <a:fillRect/>
          </a:stretch>
        </p:blipFill>
        <p:spPr bwMode="auto">
          <a:xfrm>
            <a:off x="533400" y="990600"/>
            <a:ext cx="4114800" cy="2971800"/>
          </a:xfrm>
          <a:prstGeom prst="rect">
            <a:avLst/>
          </a:prstGeom>
          <a:noFill/>
          <a:ln w="9525">
            <a:noFill/>
            <a:miter lim="800000"/>
            <a:headEnd/>
            <a:tailEnd/>
          </a:ln>
        </p:spPr>
      </p:pic>
      <p:pic>
        <p:nvPicPr>
          <p:cNvPr id="5" name="Picture 4" descr="F:\adk3\VALUATION BACKUP\PVA ( India )\PVAI RVO\hqdefault (1).jpg"/>
          <p:cNvPicPr>
            <a:picLocks noChangeAspect="1" noChangeArrowheads="1"/>
          </p:cNvPicPr>
          <p:nvPr/>
        </p:nvPicPr>
        <p:blipFill>
          <a:blip r:embed="rId3"/>
          <a:srcRect/>
          <a:stretch>
            <a:fillRect/>
          </a:stretch>
        </p:blipFill>
        <p:spPr bwMode="auto">
          <a:xfrm>
            <a:off x="4800600" y="990600"/>
            <a:ext cx="3810000" cy="2971800"/>
          </a:xfrm>
          <a:prstGeom prst="rect">
            <a:avLst/>
          </a:prstGeom>
          <a:noFill/>
        </p:spPr>
      </p:pic>
      <p:pic>
        <p:nvPicPr>
          <p:cNvPr id="6" name="Picture 5" descr="F:\adk3\VALUATION BACKUP\PVA ( India )\PVAI RVO\Standard-Deviation-Graph-in-Excel.png"/>
          <p:cNvPicPr>
            <a:picLocks noChangeAspect="1" noChangeArrowheads="1"/>
          </p:cNvPicPr>
          <p:nvPr/>
        </p:nvPicPr>
        <p:blipFill>
          <a:blip r:embed="rId4"/>
          <a:srcRect/>
          <a:stretch>
            <a:fillRect/>
          </a:stretch>
        </p:blipFill>
        <p:spPr bwMode="auto">
          <a:xfrm>
            <a:off x="533400" y="4038600"/>
            <a:ext cx="8077200" cy="2209800"/>
          </a:xfrm>
          <a:prstGeom prst="rect">
            <a:avLst/>
          </a:prstGeom>
          <a:noFill/>
        </p:spPr>
      </p:pic>
    </p:spTree>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CORELATION IN STATISTICS</a:t>
            </a:r>
            <a:endParaRPr lang="en-US" b="1" dirty="0">
              <a:solidFill>
                <a:srgbClr val="FF0000"/>
              </a:solidFill>
            </a:endParaRPr>
          </a:p>
        </p:txBody>
      </p:sp>
      <p:sp>
        <p:nvSpPr>
          <p:cNvPr id="3" name="Content Placeholder 2"/>
          <p:cNvSpPr>
            <a:spLocks noGrp="1"/>
          </p:cNvSpPr>
          <p:nvPr>
            <p:ph idx="1"/>
          </p:nvPr>
        </p:nvSpPr>
        <p:spPr/>
        <p:txBody>
          <a:bodyPr/>
          <a:lstStyle/>
          <a:p>
            <a:r>
              <a:rPr lang="en-US" b="1" dirty="0" smtClean="0"/>
              <a:t>Correlation</a:t>
            </a:r>
            <a:r>
              <a:rPr lang="en-US" dirty="0" smtClean="0"/>
              <a:t> is a </a:t>
            </a:r>
            <a:r>
              <a:rPr lang="en-US" b="1" dirty="0" smtClean="0"/>
              <a:t>statistical</a:t>
            </a:r>
            <a:r>
              <a:rPr lang="en-US" dirty="0" smtClean="0"/>
              <a:t> measure that expresses the extent to which two variables are linearly related (meaning they change together at a constant rate</a:t>
            </a:r>
            <a:r>
              <a:rPr lang="en-US" dirty="0" smtClean="0"/>
              <a:t>).</a:t>
            </a:r>
          </a:p>
          <a:p>
            <a:endParaRPr lang="en-US" dirty="0" smtClean="0"/>
          </a:p>
          <a:p>
            <a:r>
              <a:rPr lang="en-US" dirty="0" smtClean="0"/>
              <a:t>0 - 1 Direct Correlation – </a:t>
            </a:r>
            <a:r>
              <a:rPr lang="en-US" b="1" dirty="0" smtClean="0"/>
              <a:t>Rate &amp; Rent</a:t>
            </a:r>
          </a:p>
          <a:p>
            <a:r>
              <a:rPr lang="en-US" dirty="0" smtClean="0"/>
              <a:t>0 to -1 Inverse Correlation – </a:t>
            </a:r>
            <a:r>
              <a:rPr lang="en-US" b="1" dirty="0" smtClean="0"/>
              <a:t>YP &amp; ROI</a:t>
            </a:r>
          </a:p>
          <a:p>
            <a:endParaRPr lang="en-US" dirty="0" smtClean="0"/>
          </a:p>
          <a:p>
            <a:endParaRPr lang="en-US" dirty="0"/>
          </a:p>
        </p:txBody>
      </p:sp>
    </p:spTree>
  </p:cSld>
  <p:clrMapOvr>
    <a:masterClrMapping/>
  </p:clrMapOvr>
  <p:transition>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CORELATION IN STATISTICS</a:t>
            </a:r>
            <a:endParaRPr lang="en-US" dirty="0"/>
          </a:p>
        </p:txBody>
      </p:sp>
      <p:sp>
        <p:nvSpPr>
          <p:cNvPr id="3" name="Content Placeholder 2"/>
          <p:cNvSpPr>
            <a:spLocks noGrp="1"/>
          </p:cNvSpPr>
          <p:nvPr>
            <p:ph idx="1"/>
          </p:nvPr>
        </p:nvSpPr>
        <p:spPr/>
        <p:txBody>
          <a:bodyPr/>
          <a:lstStyle/>
          <a:p>
            <a:r>
              <a:rPr lang="en-US" dirty="0" smtClean="0"/>
              <a:t>High </a:t>
            </a:r>
            <a:r>
              <a:rPr lang="en-US" b="1" dirty="0" smtClean="0"/>
              <a:t>degree</a:t>
            </a:r>
            <a:r>
              <a:rPr lang="en-US" dirty="0" smtClean="0"/>
              <a:t>: If the coefficient value lies between ± 0.50 and ± 1, then it is said to be a strong </a:t>
            </a:r>
            <a:r>
              <a:rPr lang="en-US" b="1" dirty="0" smtClean="0"/>
              <a:t>correlation</a:t>
            </a:r>
            <a:r>
              <a:rPr lang="en-US" dirty="0" smtClean="0"/>
              <a:t>. </a:t>
            </a:r>
            <a:endParaRPr lang="en-US" dirty="0" smtClean="0"/>
          </a:p>
          <a:p>
            <a:r>
              <a:rPr lang="en-US" dirty="0" smtClean="0"/>
              <a:t>Moderate</a:t>
            </a:r>
            <a:r>
              <a:rPr lang="en-US" dirty="0" smtClean="0"/>
              <a:t> </a:t>
            </a:r>
            <a:r>
              <a:rPr lang="en-US" b="1" dirty="0" smtClean="0"/>
              <a:t>degree</a:t>
            </a:r>
            <a:r>
              <a:rPr lang="en-US" dirty="0" smtClean="0"/>
              <a:t>: If the value lies between ± 0.30 and ± 0.49, then it is said to be a medium </a:t>
            </a:r>
            <a:r>
              <a:rPr lang="en-US" b="1" dirty="0" smtClean="0"/>
              <a:t>correlation</a:t>
            </a:r>
            <a:r>
              <a:rPr lang="en-US" dirty="0" smtClean="0"/>
              <a:t>. </a:t>
            </a:r>
            <a:endParaRPr lang="en-US" dirty="0" smtClean="0"/>
          </a:p>
          <a:p>
            <a:r>
              <a:rPr lang="en-US" dirty="0" smtClean="0"/>
              <a:t>Low</a:t>
            </a:r>
            <a:r>
              <a:rPr lang="en-US" dirty="0" smtClean="0"/>
              <a:t> </a:t>
            </a:r>
            <a:r>
              <a:rPr lang="en-US" b="1" dirty="0" smtClean="0"/>
              <a:t>degree</a:t>
            </a:r>
            <a:r>
              <a:rPr lang="en-US" dirty="0" smtClean="0"/>
              <a:t>: When the value lies below + . ... </a:t>
            </a:r>
            <a:endParaRPr lang="en-US" dirty="0" smtClean="0"/>
          </a:p>
          <a:p>
            <a:r>
              <a:rPr lang="en-US" dirty="0" smtClean="0"/>
              <a:t>No</a:t>
            </a:r>
            <a:r>
              <a:rPr lang="en-US" dirty="0" smtClean="0"/>
              <a:t> </a:t>
            </a:r>
            <a:r>
              <a:rPr lang="en-US" b="1" dirty="0" smtClean="0"/>
              <a:t>correlation</a:t>
            </a:r>
            <a:r>
              <a:rPr lang="en-US" dirty="0" smtClean="0"/>
              <a:t>: When the value is zero</a:t>
            </a:r>
            <a:endParaRPr lang="en-US" dirty="0"/>
          </a:p>
        </p:txBody>
      </p:sp>
    </p:spTree>
  </p:cSld>
  <p:clrMapOvr>
    <a:masterClrMapping/>
  </p:clrMapOvr>
  <p:transition>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WEIGHTED STANDARD DEVIATION</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To find this type of </a:t>
            </a:r>
            <a:r>
              <a:rPr lang="en-US" b="1" dirty="0" smtClean="0"/>
              <a:t>percent deviation</a:t>
            </a:r>
            <a:r>
              <a:rPr lang="en-US" dirty="0" smtClean="0"/>
              <a:t>, subtract the known value from the mean, divide the result by the known value and multiply by 100</a:t>
            </a:r>
          </a:p>
          <a:p>
            <a:r>
              <a:rPr lang="en-US" dirty="0" smtClean="0"/>
              <a:t>A </a:t>
            </a:r>
            <a:r>
              <a:rPr lang="en-US" b="1" dirty="0" smtClean="0"/>
              <a:t>weighted standard deviation</a:t>
            </a:r>
            <a:r>
              <a:rPr lang="en-US" dirty="0" smtClean="0"/>
              <a:t> allows you to apply a </a:t>
            </a:r>
            <a:r>
              <a:rPr lang="en-US" b="1" dirty="0" smtClean="0"/>
              <a:t>weight</a:t>
            </a:r>
            <a:r>
              <a:rPr lang="en-US" dirty="0" smtClean="0"/>
              <a:t>, or relative significance to each value in a set of values</a:t>
            </a:r>
          </a:p>
          <a:p>
            <a:r>
              <a:rPr lang="en-US" b="1" dirty="0" smtClean="0"/>
              <a:t>Weighted standard deviations</a:t>
            </a:r>
            <a:r>
              <a:rPr lang="en-US" dirty="0" smtClean="0"/>
              <a:t> are often used for frequency data</a:t>
            </a:r>
          </a:p>
          <a:p>
            <a:endParaRPr lang="en-US" dirty="0"/>
          </a:p>
        </p:txBody>
      </p:sp>
    </p:spTree>
  </p:cSld>
  <p:clrMapOvr>
    <a:masterClrMapping/>
  </p:clrMapOvr>
  <p:transition>
    <p:circl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0000"/>
                </a:solidFill>
              </a:rPr>
              <a:t>STATISTICS IN DATA MANAGEMENT</a:t>
            </a:r>
            <a:endParaRPr lang="en-US" sz="4000" b="1" dirty="0">
              <a:solidFill>
                <a:srgbClr val="FF0000"/>
              </a:solidFill>
            </a:endParaRPr>
          </a:p>
        </p:txBody>
      </p:sp>
      <p:sp>
        <p:nvSpPr>
          <p:cNvPr id="3" name="Content Placeholder 2"/>
          <p:cNvSpPr>
            <a:spLocks noGrp="1"/>
          </p:cNvSpPr>
          <p:nvPr>
            <p:ph idx="1"/>
          </p:nvPr>
        </p:nvSpPr>
        <p:spPr/>
        <p:txBody>
          <a:bodyPr/>
          <a:lstStyle/>
          <a:p>
            <a:r>
              <a:rPr lang="en-US" dirty="0" smtClean="0"/>
              <a:t>Location (As per RR Chart)</a:t>
            </a:r>
          </a:p>
          <a:p>
            <a:r>
              <a:rPr lang="en-US" dirty="0" smtClean="0"/>
              <a:t>Sale instance, </a:t>
            </a:r>
            <a:r>
              <a:rPr lang="en-US" dirty="0" err="1" smtClean="0"/>
              <a:t>Dast</a:t>
            </a:r>
            <a:r>
              <a:rPr lang="en-US" dirty="0" smtClean="0"/>
              <a:t> Number &amp; Date</a:t>
            </a:r>
          </a:p>
          <a:p>
            <a:r>
              <a:rPr lang="en-US" dirty="0" smtClean="0"/>
              <a:t>Property Type – Plot, </a:t>
            </a:r>
            <a:r>
              <a:rPr lang="en-US" dirty="0" err="1" smtClean="0"/>
              <a:t>Bunglow</a:t>
            </a:r>
            <a:r>
              <a:rPr lang="en-US" dirty="0" smtClean="0"/>
              <a:t>, Flat, Shop etc</a:t>
            </a:r>
          </a:p>
          <a:p>
            <a:r>
              <a:rPr lang="en-US" dirty="0" smtClean="0"/>
              <a:t>RR Valuation &amp; Market Value (Price Paid)</a:t>
            </a:r>
          </a:p>
          <a:p>
            <a:r>
              <a:rPr lang="en-US" dirty="0" smtClean="0"/>
              <a:t>Market Rate (Rs/</a:t>
            </a:r>
            <a:r>
              <a:rPr lang="en-US" dirty="0" err="1" smtClean="0"/>
              <a:t>Sqm</a:t>
            </a:r>
            <a:r>
              <a:rPr lang="en-US" dirty="0" smtClean="0"/>
              <a:t>) for Plot, Flat &amp; Shop</a:t>
            </a:r>
          </a:p>
          <a:p>
            <a:r>
              <a:rPr lang="en-US" dirty="0" smtClean="0"/>
              <a:t>Mean, Mode &amp; Median</a:t>
            </a:r>
          </a:p>
          <a:p>
            <a:endParaRPr lang="en-US" dirty="0" smtClean="0"/>
          </a:p>
          <a:p>
            <a:endParaRPr lang="en-US" dirty="0" smtClean="0"/>
          </a:p>
          <a:p>
            <a:endParaRPr lang="en-US" dirty="0" smtClean="0"/>
          </a:p>
          <a:p>
            <a:endParaRPr lang="en-US" dirty="0"/>
          </a:p>
        </p:txBody>
      </p:sp>
    </p:spTree>
  </p:cSld>
  <p:clrMapOvr>
    <a:masterClrMapping/>
  </p:clrMapOvr>
  <p:transition>
    <p:circl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0000"/>
                </a:solidFill>
              </a:rPr>
              <a:t>STATISTICS IN DESKTOP VALUATION</a:t>
            </a:r>
            <a:endParaRPr lang="en-US" sz="4000" b="1" dirty="0">
              <a:solidFill>
                <a:srgbClr val="FF0000"/>
              </a:solidFill>
            </a:endParaRPr>
          </a:p>
        </p:txBody>
      </p:sp>
      <p:sp>
        <p:nvSpPr>
          <p:cNvPr id="3" name="Content Placeholder 2"/>
          <p:cNvSpPr>
            <a:spLocks noGrp="1"/>
          </p:cNvSpPr>
          <p:nvPr>
            <p:ph idx="1"/>
          </p:nvPr>
        </p:nvSpPr>
        <p:spPr/>
        <p:txBody>
          <a:bodyPr/>
          <a:lstStyle/>
          <a:p>
            <a:r>
              <a:rPr lang="en-US" sz="3000" dirty="0" smtClean="0"/>
              <a:t>Rate Research – </a:t>
            </a:r>
          </a:p>
          <a:p>
            <a:r>
              <a:rPr lang="en-US" sz="3000" dirty="0" smtClean="0"/>
              <a:t>RR Rate </a:t>
            </a:r>
          </a:p>
          <a:p>
            <a:r>
              <a:rPr lang="en-US" sz="3000" dirty="0" smtClean="0"/>
              <a:t>Primary - Fair Market Rate as per Index II, </a:t>
            </a:r>
          </a:p>
          <a:p>
            <a:r>
              <a:rPr lang="en-US" sz="3000" dirty="0" smtClean="0"/>
              <a:t>Primary – Nearby locality Index II (Use STLA)</a:t>
            </a:r>
          </a:p>
          <a:p>
            <a:r>
              <a:rPr lang="en-US" sz="3000" dirty="0" smtClean="0"/>
              <a:t>Secondary – 99 Acre, Internet inquiry, </a:t>
            </a:r>
            <a:r>
              <a:rPr lang="en-US" sz="3000" dirty="0" err="1" smtClean="0"/>
              <a:t>Advt</a:t>
            </a:r>
            <a:endParaRPr lang="en-US" sz="3000" dirty="0" smtClean="0"/>
          </a:p>
          <a:p>
            <a:r>
              <a:rPr lang="en-US" sz="3000" dirty="0" smtClean="0"/>
              <a:t>Mean, Mode, Mediation, Standard Deviation</a:t>
            </a:r>
          </a:p>
          <a:p>
            <a:r>
              <a:rPr lang="en-US" sz="3000" dirty="0" smtClean="0"/>
              <a:t>Range of Rates (Before Site Visit)</a:t>
            </a:r>
          </a:p>
          <a:p>
            <a:r>
              <a:rPr lang="en-US" sz="3000" dirty="0" smtClean="0"/>
              <a:t>Rate considered after Analysis</a:t>
            </a:r>
          </a:p>
          <a:p>
            <a:endParaRPr lang="en-US" dirty="0"/>
          </a:p>
        </p:txBody>
      </p:sp>
    </p:spTree>
  </p:cSld>
  <p:clrMapOvr>
    <a:masterClrMapping/>
  </p:clrMapOvr>
  <p:transition>
    <p:circl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STATISTICS IN TWS CALCULATION</a:t>
            </a:r>
            <a:endParaRPr lang="en-US" b="1" dirty="0">
              <a:solidFill>
                <a:srgbClr val="FF0000"/>
              </a:solidFill>
            </a:endParaRPr>
          </a:p>
        </p:txBody>
      </p:sp>
      <p:graphicFrame>
        <p:nvGraphicFramePr>
          <p:cNvPr id="6" name="Content Placeholder 5"/>
          <p:cNvGraphicFramePr>
            <a:graphicFrameLocks noGrp="1"/>
          </p:cNvGraphicFramePr>
          <p:nvPr>
            <p:ph idx="1"/>
          </p:nvPr>
        </p:nvGraphicFramePr>
        <p:xfrm>
          <a:off x="304800" y="1600200"/>
          <a:ext cx="8229600" cy="4079240"/>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tblGrid>
              <a:tr h="370840">
                <a:tc>
                  <a:txBody>
                    <a:bodyPr/>
                    <a:lstStyle/>
                    <a:p>
                      <a:r>
                        <a:rPr lang="en-US" dirty="0" err="1" smtClean="0"/>
                        <a:t>Sr</a:t>
                      </a:r>
                      <a:r>
                        <a:rPr lang="en-US" dirty="0" smtClean="0"/>
                        <a:t> No</a:t>
                      </a:r>
                      <a:endParaRPr lang="en-US" dirty="0"/>
                    </a:p>
                  </a:txBody>
                  <a:tcPr/>
                </a:tc>
                <a:tc>
                  <a:txBody>
                    <a:bodyPr/>
                    <a:lstStyle/>
                    <a:p>
                      <a:r>
                        <a:rPr lang="en-US" sz="1200" dirty="0" smtClean="0"/>
                        <a:t>Description</a:t>
                      </a:r>
                      <a:endParaRPr lang="en-US" sz="1200" dirty="0"/>
                    </a:p>
                  </a:txBody>
                  <a:tcPr/>
                </a:tc>
                <a:tc>
                  <a:txBody>
                    <a:bodyPr/>
                    <a:lstStyle/>
                    <a:p>
                      <a:r>
                        <a:rPr lang="en-US" sz="1200" dirty="0" err="1" smtClean="0"/>
                        <a:t>Weightage</a:t>
                      </a:r>
                      <a:endParaRPr lang="en-US" sz="1200" dirty="0"/>
                    </a:p>
                  </a:txBody>
                  <a:tcPr/>
                </a:tc>
                <a:tc>
                  <a:txBody>
                    <a:bodyPr/>
                    <a:lstStyle/>
                    <a:p>
                      <a:r>
                        <a:rPr lang="en-US" dirty="0" smtClean="0"/>
                        <a:t>Rating</a:t>
                      </a:r>
                      <a:endParaRPr lang="en-US" dirty="0"/>
                    </a:p>
                  </a:txBody>
                  <a:tcPr/>
                </a:tc>
                <a:tc>
                  <a:txBody>
                    <a:bodyPr/>
                    <a:lstStyle/>
                    <a:p>
                      <a:r>
                        <a:rPr lang="en-US" dirty="0" smtClean="0"/>
                        <a:t>Level 1</a:t>
                      </a:r>
                      <a:endParaRPr lang="en-US" dirty="0"/>
                    </a:p>
                  </a:txBody>
                  <a:tcPr/>
                </a:tc>
                <a:tc>
                  <a:txBody>
                    <a:bodyPr/>
                    <a:lstStyle/>
                    <a:p>
                      <a:r>
                        <a:rPr lang="en-US" dirty="0" smtClean="0"/>
                        <a:t>Level 2</a:t>
                      </a:r>
                      <a:endParaRPr lang="en-US" dirty="0"/>
                    </a:p>
                  </a:txBody>
                  <a:tcPr/>
                </a:tc>
                <a:tc>
                  <a:txBody>
                    <a:bodyPr/>
                    <a:lstStyle/>
                    <a:p>
                      <a:r>
                        <a:rPr lang="en-US" dirty="0" smtClean="0"/>
                        <a:t>Level 3</a:t>
                      </a:r>
                      <a:endParaRPr lang="en-US" dirty="0"/>
                    </a:p>
                  </a:txBody>
                  <a:tcPr/>
                </a:tc>
                <a:tc>
                  <a:txBody>
                    <a:bodyPr/>
                    <a:lstStyle/>
                    <a:p>
                      <a:r>
                        <a:rPr lang="en-US" dirty="0" smtClean="0"/>
                        <a:t>Level 4</a:t>
                      </a:r>
                      <a:endParaRPr lang="en-US" dirty="0"/>
                    </a:p>
                  </a:txBody>
                  <a:tcPr/>
                </a:tc>
                <a:tc>
                  <a:txBody>
                    <a:bodyPr/>
                    <a:lstStyle/>
                    <a:p>
                      <a:r>
                        <a:rPr lang="en-US" dirty="0" smtClean="0"/>
                        <a:t>Level 5</a:t>
                      </a:r>
                      <a:endParaRPr lang="en-US" dirty="0"/>
                    </a:p>
                  </a:txBody>
                  <a:tcPr/>
                </a:tc>
              </a:tr>
              <a:tr h="370840">
                <a:tc>
                  <a:txBody>
                    <a:bodyPr/>
                    <a:lstStyle/>
                    <a:p>
                      <a:pPr algn="ctr"/>
                      <a:r>
                        <a:rPr lang="en-US" dirty="0" smtClean="0"/>
                        <a:t>1</a:t>
                      </a:r>
                      <a:endParaRPr lang="en-US" dirty="0"/>
                    </a:p>
                  </a:txBody>
                  <a:tcPr/>
                </a:tc>
                <a:tc>
                  <a:txBody>
                    <a:bodyPr/>
                    <a:lstStyle/>
                    <a:p>
                      <a:pPr algn="ctr"/>
                      <a:r>
                        <a:rPr lang="en-US" sz="1200" dirty="0" smtClean="0"/>
                        <a:t>Social Infra</a:t>
                      </a:r>
                      <a:endParaRPr lang="en-US" sz="1200" dirty="0"/>
                    </a:p>
                  </a:txBody>
                  <a:tcPr/>
                </a:tc>
                <a:tc>
                  <a:txBody>
                    <a:bodyPr/>
                    <a:lstStyle/>
                    <a:p>
                      <a:pPr algn="ctr"/>
                      <a:r>
                        <a:rPr lang="en-US" dirty="0" smtClean="0"/>
                        <a:t>10%</a:t>
                      </a:r>
                      <a:endParaRPr lang="en-US" dirty="0"/>
                    </a:p>
                  </a:txBody>
                  <a:tcPr/>
                </a:tc>
                <a:tc>
                  <a:txBody>
                    <a:bodyPr/>
                    <a:lstStyle/>
                    <a:p>
                      <a:pPr algn="ctr"/>
                      <a:endParaRPr lang="en-US" dirty="0"/>
                    </a:p>
                  </a:txBody>
                  <a:tcPr/>
                </a:tc>
                <a:tc>
                  <a:txBody>
                    <a:bodyPr/>
                    <a:lstStyle/>
                    <a:p>
                      <a:pPr algn="ctr"/>
                      <a:r>
                        <a:rPr lang="en-US" dirty="0" smtClean="0"/>
                        <a:t>Poor</a:t>
                      </a:r>
                      <a:endParaRPr lang="en-US" dirty="0"/>
                    </a:p>
                  </a:txBody>
                  <a:tcPr/>
                </a:tc>
                <a:tc>
                  <a:txBody>
                    <a:bodyPr/>
                    <a:lstStyle/>
                    <a:p>
                      <a:pPr algn="ctr"/>
                      <a:r>
                        <a:rPr lang="en-US" dirty="0" smtClean="0"/>
                        <a:t>Below</a:t>
                      </a:r>
                      <a:endParaRPr lang="en-US" dirty="0"/>
                    </a:p>
                  </a:txBody>
                  <a:tcPr/>
                </a:tc>
                <a:tc>
                  <a:txBody>
                    <a:bodyPr/>
                    <a:lstStyle/>
                    <a:p>
                      <a:pPr algn="ctr"/>
                      <a:r>
                        <a:rPr lang="en-US" sz="1600" dirty="0" smtClean="0"/>
                        <a:t>Average</a:t>
                      </a:r>
                      <a:endParaRPr lang="en-US" sz="1600" dirty="0"/>
                    </a:p>
                  </a:txBody>
                  <a:tcPr/>
                </a:tc>
                <a:tc>
                  <a:txBody>
                    <a:bodyPr/>
                    <a:lstStyle/>
                    <a:p>
                      <a:pPr algn="ctr"/>
                      <a:r>
                        <a:rPr lang="en-US" dirty="0" smtClean="0"/>
                        <a:t>Good</a:t>
                      </a:r>
                      <a:endParaRPr lang="en-US" dirty="0"/>
                    </a:p>
                  </a:txBody>
                  <a:tcPr/>
                </a:tc>
                <a:tc>
                  <a:txBody>
                    <a:bodyPr/>
                    <a:lstStyle/>
                    <a:p>
                      <a:pPr algn="ctr"/>
                      <a:r>
                        <a:rPr lang="en-US" dirty="0" smtClean="0"/>
                        <a:t>Best</a:t>
                      </a:r>
                      <a:endParaRPr lang="en-US" dirty="0"/>
                    </a:p>
                  </a:txBody>
                  <a:tcPr/>
                </a:tc>
              </a:tr>
              <a:tr h="370840">
                <a:tc>
                  <a:txBody>
                    <a:bodyPr/>
                    <a:lstStyle/>
                    <a:p>
                      <a:pPr algn="ctr"/>
                      <a:r>
                        <a:rPr lang="en-US" dirty="0" smtClean="0"/>
                        <a:t>2</a:t>
                      </a:r>
                      <a:endParaRPr lang="en-US" dirty="0"/>
                    </a:p>
                  </a:txBody>
                  <a:tcPr/>
                </a:tc>
                <a:tc>
                  <a:txBody>
                    <a:bodyPr/>
                    <a:lstStyle/>
                    <a:p>
                      <a:pPr algn="ctr"/>
                      <a:r>
                        <a:rPr lang="en-US" sz="800" dirty="0" smtClean="0"/>
                        <a:t>Location Micro</a:t>
                      </a:r>
                      <a:endParaRPr lang="en-US" sz="800" dirty="0"/>
                    </a:p>
                  </a:txBody>
                  <a:tcPr/>
                </a:tc>
                <a:tc>
                  <a:txBody>
                    <a:bodyPr/>
                    <a:lstStyle/>
                    <a:p>
                      <a:pPr algn="ctr"/>
                      <a:r>
                        <a:rPr lang="en-US" dirty="0" smtClean="0"/>
                        <a:t>10%</a:t>
                      </a:r>
                      <a:endParaRPr lang="en-US" dirty="0"/>
                    </a:p>
                  </a:txBody>
                  <a:tcPr/>
                </a:tc>
                <a:tc>
                  <a:txBody>
                    <a:bodyPr/>
                    <a:lstStyle/>
                    <a:p>
                      <a:pPr algn="ctr"/>
                      <a:endParaRPr lang="en-US"/>
                    </a:p>
                  </a:txBody>
                  <a:tcPr/>
                </a:tc>
                <a:tc>
                  <a:txBody>
                    <a:bodyPr/>
                    <a:lstStyle/>
                    <a:p>
                      <a:pPr algn="ctr"/>
                      <a:r>
                        <a:rPr lang="en-US" dirty="0" smtClean="0"/>
                        <a:t>Poor</a:t>
                      </a:r>
                      <a:endParaRPr lang="en-US" dirty="0"/>
                    </a:p>
                  </a:txBody>
                  <a:tcPr/>
                </a:tc>
                <a:tc>
                  <a:txBody>
                    <a:bodyPr/>
                    <a:lstStyle/>
                    <a:p>
                      <a:pPr algn="ctr"/>
                      <a:r>
                        <a:rPr lang="en-US" dirty="0" smtClean="0"/>
                        <a:t>Below</a:t>
                      </a:r>
                      <a:endParaRPr lang="en-US" dirty="0"/>
                    </a:p>
                  </a:txBody>
                  <a:tcPr/>
                </a:tc>
                <a:tc>
                  <a:txBody>
                    <a:bodyPr/>
                    <a:lstStyle/>
                    <a:p>
                      <a:pPr algn="ctr"/>
                      <a:r>
                        <a:rPr lang="en-US" sz="1600" dirty="0" smtClean="0"/>
                        <a:t>Average</a:t>
                      </a:r>
                      <a:endParaRPr lang="en-US" sz="1600" dirty="0"/>
                    </a:p>
                  </a:txBody>
                  <a:tcPr/>
                </a:tc>
                <a:tc>
                  <a:txBody>
                    <a:bodyPr/>
                    <a:lstStyle/>
                    <a:p>
                      <a:pPr algn="ctr"/>
                      <a:r>
                        <a:rPr lang="en-US" dirty="0" smtClean="0"/>
                        <a:t>Good</a:t>
                      </a:r>
                      <a:endParaRPr lang="en-US" dirty="0"/>
                    </a:p>
                  </a:txBody>
                  <a:tcPr/>
                </a:tc>
                <a:tc>
                  <a:txBody>
                    <a:bodyPr/>
                    <a:lstStyle/>
                    <a:p>
                      <a:pPr algn="ctr"/>
                      <a:r>
                        <a:rPr lang="en-US" dirty="0" smtClean="0"/>
                        <a:t>Best</a:t>
                      </a:r>
                      <a:endParaRPr lang="en-US" dirty="0"/>
                    </a:p>
                  </a:txBody>
                  <a:tcPr/>
                </a:tc>
              </a:tr>
              <a:tr h="370840">
                <a:tc>
                  <a:txBody>
                    <a:bodyPr/>
                    <a:lstStyle/>
                    <a:p>
                      <a:pPr algn="ctr"/>
                      <a:r>
                        <a:rPr lang="en-US" dirty="0" smtClean="0"/>
                        <a:t>3</a:t>
                      </a:r>
                      <a:endParaRPr lang="en-US" dirty="0"/>
                    </a:p>
                  </a:txBody>
                  <a:tcPr/>
                </a:tc>
                <a:tc>
                  <a:txBody>
                    <a:bodyPr/>
                    <a:lstStyle/>
                    <a:p>
                      <a:pPr algn="ctr"/>
                      <a:r>
                        <a:rPr lang="en-US" sz="1000" dirty="0" smtClean="0"/>
                        <a:t>Location Vista</a:t>
                      </a:r>
                      <a:endParaRPr lang="en-US" sz="1000" dirty="0"/>
                    </a:p>
                  </a:txBody>
                  <a:tcPr/>
                </a:tc>
                <a:tc>
                  <a:txBody>
                    <a:bodyPr/>
                    <a:lstStyle/>
                    <a:p>
                      <a:pPr algn="ctr"/>
                      <a:r>
                        <a:rPr lang="en-US" dirty="0" smtClean="0"/>
                        <a:t>5%</a:t>
                      </a:r>
                      <a:endParaRPr lang="en-US" dirty="0"/>
                    </a:p>
                  </a:txBody>
                  <a:tcPr/>
                </a:tc>
                <a:tc>
                  <a:txBody>
                    <a:bodyPr/>
                    <a:lstStyle/>
                    <a:p>
                      <a:pPr algn="ctr"/>
                      <a:endParaRPr lang="en-US"/>
                    </a:p>
                  </a:txBody>
                  <a:tcPr/>
                </a:tc>
                <a:tc>
                  <a:txBody>
                    <a:bodyPr/>
                    <a:lstStyle/>
                    <a:p>
                      <a:pPr algn="ctr"/>
                      <a:r>
                        <a:rPr lang="en-US" dirty="0" smtClean="0"/>
                        <a:t>Poor</a:t>
                      </a:r>
                      <a:endParaRPr lang="en-US" dirty="0"/>
                    </a:p>
                  </a:txBody>
                  <a:tcPr/>
                </a:tc>
                <a:tc>
                  <a:txBody>
                    <a:bodyPr/>
                    <a:lstStyle/>
                    <a:p>
                      <a:pPr algn="ctr"/>
                      <a:r>
                        <a:rPr lang="en-US" dirty="0" smtClean="0"/>
                        <a:t>Below</a:t>
                      </a:r>
                      <a:endParaRPr lang="en-US" dirty="0"/>
                    </a:p>
                  </a:txBody>
                  <a:tcPr/>
                </a:tc>
                <a:tc>
                  <a:txBody>
                    <a:bodyPr/>
                    <a:lstStyle/>
                    <a:p>
                      <a:pPr algn="ctr"/>
                      <a:r>
                        <a:rPr lang="en-US" sz="1600" dirty="0" smtClean="0"/>
                        <a:t>Average</a:t>
                      </a:r>
                      <a:endParaRPr lang="en-US" sz="1600" dirty="0"/>
                    </a:p>
                  </a:txBody>
                  <a:tcPr/>
                </a:tc>
                <a:tc>
                  <a:txBody>
                    <a:bodyPr/>
                    <a:lstStyle/>
                    <a:p>
                      <a:pPr algn="ctr"/>
                      <a:r>
                        <a:rPr lang="en-US" dirty="0" smtClean="0"/>
                        <a:t>Good</a:t>
                      </a:r>
                      <a:endParaRPr lang="en-US" dirty="0"/>
                    </a:p>
                  </a:txBody>
                  <a:tcPr/>
                </a:tc>
                <a:tc>
                  <a:txBody>
                    <a:bodyPr/>
                    <a:lstStyle/>
                    <a:p>
                      <a:pPr algn="ctr"/>
                      <a:r>
                        <a:rPr lang="en-US" dirty="0" smtClean="0"/>
                        <a:t>Best</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Age</a:t>
                      </a:r>
                      <a:endParaRPr lang="en-US" dirty="0"/>
                    </a:p>
                  </a:txBody>
                  <a:tcPr/>
                </a:tc>
                <a:tc>
                  <a:txBody>
                    <a:bodyPr/>
                    <a:lstStyle/>
                    <a:p>
                      <a:pPr algn="ctr"/>
                      <a:r>
                        <a:rPr lang="en-US" dirty="0" smtClean="0"/>
                        <a:t>10%</a:t>
                      </a:r>
                      <a:endParaRPr lang="en-US" dirty="0"/>
                    </a:p>
                  </a:txBody>
                  <a:tcPr/>
                </a:tc>
                <a:tc>
                  <a:txBody>
                    <a:bodyPr/>
                    <a:lstStyle/>
                    <a:p>
                      <a:pPr algn="ctr"/>
                      <a:endParaRPr lang="en-US" dirty="0"/>
                    </a:p>
                  </a:txBody>
                  <a:tcPr/>
                </a:tc>
                <a:tc>
                  <a:txBody>
                    <a:bodyPr/>
                    <a:lstStyle/>
                    <a:p>
                      <a:pPr algn="ctr"/>
                      <a:r>
                        <a:rPr lang="en-US" dirty="0" smtClean="0"/>
                        <a:t>Poor</a:t>
                      </a:r>
                      <a:endParaRPr lang="en-US" dirty="0"/>
                    </a:p>
                  </a:txBody>
                  <a:tcPr/>
                </a:tc>
                <a:tc>
                  <a:txBody>
                    <a:bodyPr/>
                    <a:lstStyle/>
                    <a:p>
                      <a:pPr algn="ctr"/>
                      <a:r>
                        <a:rPr lang="en-US" dirty="0" smtClean="0"/>
                        <a:t>Below</a:t>
                      </a:r>
                      <a:endParaRPr lang="en-US" dirty="0"/>
                    </a:p>
                  </a:txBody>
                  <a:tcPr/>
                </a:tc>
                <a:tc>
                  <a:txBody>
                    <a:bodyPr/>
                    <a:lstStyle/>
                    <a:p>
                      <a:pPr algn="ctr"/>
                      <a:r>
                        <a:rPr lang="en-US" sz="1600" dirty="0" smtClean="0"/>
                        <a:t>Average</a:t>
                      </a:r>
                      <a:endParaRPr lang="en-US" sz="1600" dirty="0"/>
                    </a:p>
                  </a:txBody>
                  <a:tcPr/>
                </a:tc>
                <a:tc>
                  <a:txBody>
                    <a:bodyPr/>
                    <a:lstStyle/>
                    <a:p>
                      <a:pPr algn="ctr"/>
                      <a:r>
                        <a:rPr lang="en-US" dirty="0" smtClean="0"/>
                        <a:t>Good</a:t>
                      </a:r>
                      <a:endParaRPr lang="en-US" dirty="0"/>
                    </a:p>
                  </a:txBody>
                  <a:tcPr/>
                </a:tc>
                <a:tc>
                  <a:txBody>
                    <a:bodyPr/>
                    <a:lstStyle/>
                    <a:p>
                      <a:pPr algn="ctr"/>
                      <a:r>
                        <a:rPr lang="en-US" dirty="0" smtClean="0"/>
                        <a:t>Best</a:t>
                      </a:r>
                      <a:endParaRPr lang="en-US" dirty="0"/>
                    </a:p>
                  </a:txBody>
                  <a:tcPr/>
                </a:tc>
              </a:tr>
              <a:tr h="370840">
                <a:tc>
                  <a:txBody>
                    <a:bodyPr/>
                    <a:lstStyle/>
                    <a:p>
                      <a:pPr algn="ctr"/>
                      <a:r>
                        <a:rPr lang="en-US" dirty="0" smtClean="0"/>
                        <a:t>5</a:t>
                      </a:r>
                      <a:endParaRPr lang="en-US" dirty="0"/>
                    </a:p>
                  </a:txBody>
                  <a:tcPr/>
                </a:tc>
                <a:tc>
                  <a:txBody>
                    <a:bodyPr/>
                    <a:lstStyle/>
                    <a:p>
                      <a:pPr algn="ctr"/>
                      <a:r>
                        <a:rPr lang="en-US" sz="1000" dirty="0" smtClean="0"/>
                        <a:t>Specifications</a:t>
                      </a:r>
                      <a:endParaRPr lang="en-US" sz="1000" dirty="0"/>
                    </a:p>
                  </a:txBody>
                  <a:tcPr/>
                </a:tc>
                <a:tc>
                  <a:txBody>
                    <a:bodyPr/>
                    <a:lstStyle/>
                    <a:p>
                      <a:pPr algn="ctr"/>
                      <a:r>
                        <a:rPr lang="en-US" dirty="0" smtClean="0"/>
                        <a:t>15%</a:t>
                      </a:r>
                      <a:endParaRPr lang="en-US" dirty="0"/>
                    </a:p>
                  </a:txBody>
                  <a:tcPr/>
                </a:tc>
                <a:tc>
                  <a:txBody>
                    <a:bodyPr/>
                    <a:lstStyle/>
                    <a:p>
                      <a:pPr algn="ctr"/>
                      <a:endParaRPr lang="en-US" dirty="0"/>
                    </a:p>
                  </a:txBody>
                  <a:tcPr/>
                </a:tc>
                <a:tc>
                  <a:txBody>
                    <a:bodyPr/>
                    <a:lstStyle/>
                    <a:p>
                      <a:pPr algn="ctr"/>
                      <a:r>
                        <a:rPr lang="en-US" dirty="0" smtClean="0"/>
                        <a:t>Poor</a:t>
                      </a:r>
                      <a:endParaRPr lang="en-US" dirty="0"/>
                    </a:p>
                  </a:txBody>
                  <a:tcPr/>
                </a:tc>
                <a:tc>
                  <a:txBody>
                    <a:bodyPr/>
                    <a:lstStyle/>
                    <a:p>
                      <a:pPr algn="ctr"/>
                      <a:r>
                        <a:rPr lang="en-US" dirty="0" smtClean="0"/>
                        <a:t>Below</a:t>
                      </a:r>
                      <a:endParaRPr lang="en-US" dirty="0"/>
                    </a:p>
                  </a:txBody>
                  <a:tcPr/>
                </a:tc>
                <a:tc>
                  <a:txBody>
                    <a:bodyPr/>
                    <a:lstStyle/>
                    <a:p>
                      <a:pPr algn="ctr"/>
                      <a:r>
                        <a:rPr lang="en-US" sz="1600" dirty="0" smtClean="0"/>
                        <a:t>Average</a:t>
                      </a:r>
                      <a:endParaRPr lang="en-US" sz="1600" dirty="0"/>
                    </a:p>
                  </a:txBody>
                  <a:tcPr/>
                </a:tc>
                <a:tc>
                  <a:txBody>
                    <a:bodyPr/>
                    <a:lstStyle/>
                    <a:p>
                      <a:pPr algn="ctr"/>
                      <a:r>
                        <a:rPr lang="en-US" dirty="0" smtClean="0"/>
                        <a:t>Good</a:t>
                      </a:r>
                      <a:endParaRPr lang="en-US" dirty="0"/>
                    </a:p>
                  </a:txBody>
                  <a:tcPr/>
                </a:tc>
                <a:tc>
                  <a:txBody>
                    <a:bodyPr/>
                    <a:lstStyle/>
                    <a:p>
                      <a:pPr algn="ctr"/>
                      <a:r>
                        <a:rPr lang="en-US" dirty="0" smtClean="0"/>
                        <a:t>Best</a:t>
                      </a:r>
                      <a:endParaRPr lang="en-US" dirty="0"/>
                    </a:p>
                  </a:txBody>
                  <a:tcPr/>
                </a:tc>
              </a:tr>
              <a:tr h="370840">
                <a:tc>
                  <a:txBody>
                    <a:bodyPr/>
                    <a:lstStyle/>
                    <a:p>
                      <a:pPr algn="ctr"/>
                      <a:r>
                        <a:rPr lang="en-US" dirty="0" smtClean="0"/>
                        <a:t>6</a:t>
                      </a:r>
                      <a:endParaRPr lang="en-US" dirty="0"/>
                    </a:p>
                  </a:txBody>
                  <a:tcPr/>
                </a:tc>
                <a:tc>
                  <a:txBody>
                    <a:bodyPr/>
                    <a:lstStyle/>
                    <a:p>
                      <a:pPr algn="ctr"/>
                      <a:r>
                        <a:rPr lang="en-US" sz="1400" dirty="0" smtClean="0"/>
                        <a:t>Amenities</a:t>
                      </a:r>
                      <a:endParaRPr lang="en-US" sz="1400" dirty="0"/>
                    </a:p>
                  </a:txBody>
                  <a:tcPr/>
                </a:tc>
                <a:tc>
                  <a:txBody>
                    <a:bodyPr/>
                    <a:lstStyle/>
                    <a:p>
                      <a:pPr algn="ctr"/>
                      <a:r>
                        <a:rPr lang="en-US" dirty="0" smtClean="0"/>
                        <a:t>10%</a:t>
                      </a:r>
                      <a:endParaRPr lang="en-US" dirty="0"/>
                    </a:p>
                  </a:txBody>
                  <a:tcPr/>
                </a:tc>
                <a:tc>
                  <a:txBody>
                    <a:bodyPr/>
                    <a:lstStyle/>
                    <a:p>
                      <a:pPr algn="ctr"/>
                      <a:endParaRPr lang="en-US" dirty="0"/>
                    </a:p>
                  </a:txBody>
                  <a:tcPr/>
                </a:tc>
                <a:tc>
                  <a:txBody>
                    <a:bodyPr/>
                    <a:lstStyle/>
                    <a:p>
                      <a:pPr algn="ctr"/>
                      <a:r>
                        <a:rPr lang="en-US" dirty="0" smtClean="0"/>
                        <a:t>Poor</a:t>
                      </a:r>
                      <a:endParaRPr lang="en-US" dirty="0"/>
                    </a:p>
                  </a:txBody>
                  <a:tcPr/>
                </a:tc>
                <a:tc>
                  <a:txBody>
                    <a:bodyPr/>
                    <a:lstStyle/>
                    <a:p>
                      <a:pPr algn="ctr"/>
                      <a:r>
                        <a:rPr lang="en-US" dirty="0" smtClean="0"/>
                        <a:t>Below</a:t>
                      </a:r>
                      <a:endParaRPr lang="en-US" dirty="0"/>
                    </a:p>
                  </a:txBody>
                  <a:tcPr/>
                </a:tc>
                <a:tc>
                  <a:txBody>
                    <a:bodyPr/>
                    <a:lstStyle/>
                    <a:p>
                      <a:pPr algn="ctr"/>
                      <a:r>
                        <a:rPr lang="en-US" sz="1600" dirty="0" smtClean="0"/>
                        <a:t>Average</a:t>
                      </a:r>
                      <a:endParaRPr lang="en-US" sz="1600" dirty="0"/>
                    </a:p>
                  </a:txBody>
                  <a:tcPr/>
                </a:tc>
                <a:tc>
                  <a:txBody>
                    <a:bodyPr/>
                    <a:lstStyle/>
                    <a:p>
                      <a:pPr algn="ctr"/>
                      <a:r>
                        <a:rPr lang="en-US" dirty="0" smtClean="0"/>
                        <a:t>Good</a:t>
                      </a:r>
                      <a:endParaRPr lang="en-US" dirty="0"/>
                    </a:p>
                  </a:txBody>
                  <a:tcPr/>
                </a:tc>
                <a:tc>
                  <a:txBody>
                    <a:bodyPr/>
                    <a:lstStyle/>
                    <a:p>
                      <a:pPr algn="ctr"/>
                      <a:r>
                        <a:rPr lang="en-US" dirty="0" smtClean="0"/>
                        <a:t>Best</a:t>
                      </a:r>
                      <a:endParaRPr lang="en-US" dirty="0"/>
                    </a:p>
                  </a:txBody>
                  <a:tcPr/>
                </a:tc>
              </a:tr>
              <a:tr h="370840">
                <a:tc>
                  <a:txBody>
                    <a:bodyPr/>
                    <a:lstStyle/>
                    <a:p>
                      <a:pPr algn="ctr"/>
                      <a:r>
                        <a:rPr lang="en-US" dirty="0" smtClean="0"/>
                        <a:t>7</a:t>
                      </a:r>
                      <a:endParaRPr lang="en-US" dirty="0"/>
                    </a:p>
                  </a:txBody>
                  <a:tcPr/>
                </a:tc>
                <a:tc>
                  <a:txBody>
                    <a:bodyPr/>
                    <a:lstStyle/>
                    <a:p>
                      <a:pPr algn="ctr"/>
                      <a:r>
                        <a:rPr lang="en-US" sz="1500" dirty="0" smtClean="0"/>
                        <a:t>Demand</a:t>
                      </a:r>
                      <a:endParaRPr lang="en-US" sz="1500" dirty="0"/>
                    </a:p>
                  </a:txBody>
                  <a:tcPr/>
                </a:tc>
                <a:tc>
                  <a:txBody>
                    <a:bodyPr/>
                    <a:lstStyle/>
                    <a:p>
                      <a:pPr algn="ctr"/>
                      <a:r>
                        <a:rPr lang="en-US" dirty="0" smtClean="0"/>
                        <a:t>10%</a:t>
                      </a:r>
                      <a:endParaRPr lang="en-US" dirty="0"/>
                    </a:p>
                  </a:txBody>
                  <a:tcPr/>
                </a:tc>
                <a:tc>
                  <a:txBody>
                    <a:bodyPr/>
                    <a:lstStyle/>
                    <a:p>
                      <a:pPr algn="ctr"/>
                      <a:endParaRPr lang="en-US" dirty="0"/>
                    </a:p>
                  </a:txBody>
                  <a:tcPr/>
                </a:tc>
                <a:tc>
                  <a:txBody>
                    <a:bodyPr/>
                    <a:lstStyle/>
                    <a:p>
                      <a:pPr algn="ctr"/>
                      <a:r>
                        <a:rPr lang="en-US" sz="1400" dirty="0" smtClean="0"/>
                        <a:t>Max</a:t>
                      </a:r>
                      <a:endParaRPr lang="en-US" sz="1400" dirty="0"/>
                    </a:p>
                  </a:txBody>
                  <a:tcPr/>
                </a:tc>
                <a:tc>
                  <a:txBody>
                    <a:bodyPr/>
                    <a:lstStyle/>
                    <a:p>
                      <a:pPr algn="ctr"/>
                      <a:r>
                        <a:rPr lang="en-US" sz="1800" dirty="0" smtClean="0"/>
                        <a:t>Good</a:t>
                      </a:r>
                      <a:endParaRPr lang="en-US" sz="1800" dirty="0"/>
                    </a:p>
                  </a:txBody>
                  <a:tcPr/>
                </a:tc>
                <a:tc>
                  <a:txBody>
                    <a:bodyPr/>
                    <a:lstStyle/>
                    <a:p>
                      <a:pPr algn="ctr"/>
                      <a:r>
                        <a:rPr lang="en-US" sz="1400" dirty="0" smtClean="0"/>
                        <a:t>Moderate</a:t>
                      </a:r>
                      <a:endParaRPr lang="en-US" sz="1400" dirty="0"/>
                    </a:p>
                  </a:txBody>
                  <a:tcPr/>
                </a:tc>
                <a:tc>
                  <a:txBody>
                    <a:bodyPr/>
                    <a:lstStyle/>
                    <a:p>
                      <a:pPr algn="ctr"/>
                      <a:r>
                        <a:rPr lang="en-US" dirty="0" smtClean="0"/>
                        <a:t>Less</a:t>
                      </a:r>
                      <a:endParaRPr lang="en-US" dirty="0"/>
                    </a:p>
                  </a:txBody>
                  <a:tcPr/>
                </a:tc>
                <a:tc>
                  <a:txBody>
                    <a:bodyPr/>
                    <a:lstStyle/>
                    <a:p>
                      <a:pPr algn="ctr"/>
                      <a:r>
                        <a:rPr lang="en-US" sz="1200" dirty="0" smtClean="0"/>
                        <a:t>Very Less</a:t>
                      </a:r>
                      <a:endParaRPr lang="en-US" sz="1200" dirty="0"/>
                    </a:p>
                  </a:txBody>
                  <a:tcPr/>
                </a:tc>
              </a:tr>
              <a:tr h="370840">
                <a:tc>
                  <a:txBody>
                    <a:bodyPr/>
                    <a:lstStyle/>
                    <a:p>
                      <a:pPr algn="ctr"/>
                      <a:r>
                        <a:rPr lang="en-US" dirty="0" smtClean="0"/>
                        <a:t>8</a:t>
                      </a:r>
                      <a:endParaRPr lang="en-US" dirty="0"/>
                    </a:p>
                  </a:txBody>
                  <a:tcPr/>
                </a:tc>
                <a:tc>
                  <a:txBody>
                    <a:bodyPr/>
                    <a:lstStyle/>
                    <a:p>
                      <a:pPr algn="ctr"/>
                      <a:r>
                        <a:rPr lang="en-US" dirty="0" smtClean="0"/>
                        <a:t>Supply</a:t>
                      </a:r>
                      <a:endParaRPr lang="en-US" dirty="0"/>
                    </a:p>
                  </a:txBody>
                  <a:tcPr/>
                </a:tc>
                <a:tc>
                  <a:txBody>
                    <a:bodyPr/>
                    <a:lstStyle/>
                    <a:p>
                      <a:pPr algn="ctr"/>
                      <a:r>
                        <a:rPr lang="en-US" dirty="0" smtClean="0"/>
                        <a:t>10%</a:t>
                      </a:r>
                      <a:endParaRPr lang="en-US" dirty="0"/>
                    </a:p>
                  </a:txBody>
                  <a:tcPr/>
                </a:tc>
                <a:tc>
                  <a:txBody>
                    <a:bodyPr/>
                    <a:lstStyle/>
                    <a:p>
                      <a:pPr algn="ctr"/>
                      <a:endParaRPr lang="en-US" dirty="0"/>
                    </a:p>
                  </a:txBody>
                  <a:tcPr/>
                </a:tc>
                <a:tc>
                  <a:txBody>
                    <a:bodyPr/>
                    <a:lstStyle/>
                    <a:p>
                      <a:pPr algn="ctr"/>
                      <a:r>
                        <a:rPr lang="en-US" sz="1300" dirty="0" smtClean="0"/>
                        <a:t>Very Less</a:t>
                      </a:r>
                      <a:endParaRPr lang="en-US" sz="1300" dirty="0"/>
                    </a:p>
                  </a:txBody>
                  <a:tcPr/>
                </a:tc>
                <a:tc>
                  <a:txBody>
                    <a:bodyPr/>
                    <a:lstStyle/>
                    <a:p>
                      <a:pPr algn="ctr"/>
                      <a:r>
                        <a:rPr lang="en-US" sz="1800" dirty="0" smtClean="0"/>
                        <a:t>Less</a:t>
                      </a:r>
                      <a:endParaRPr lang="en-US" sz="1800" dirty="0"/>
                    </a:p>
                  </a:txBody>
                  <a:tcPr/>
                </a:tc>
                <a:tc>
                  <a:txBody>
                    <a:bodyPr/>
                    <a:lstStyle/>
                    <a:p>
                      <a:pPr algn="ctr"/>
                      <a:r>
                        <a:rPr lang="en-US" sz="1400" dirty="0" smtClean="0"/>
                        <a:t>Moderate</a:t>
                      </a:r>
                      <a:endParaRPr lang="en-US" sz="1400" dirty="0"/>
                    </a:p>
                  </a:txBody>
                  <a:tcPr/>
                </a:tc>
                <a:tc>
                  <a:txBody>
                    <a:bodyPr/>
                    <a:lstStyle/>
                    <a:p>
                      <a:pPr algn="ctr"/>
                      <a:r>
                        <a:rPr lang="en-US" dirty="0" smtClean="0"/>
                        <a:t>Good</a:t>
                      </a:r>
                      <a:endParaRPr lang="en-US" dirty="0"/>
                    </a:p>
                  </a:txBody>
                  <a:tcPr/>
                </a:tc>
                <a:tc>
                  <a:txBody>
                    <a:bodyPr/>
                    <a:lstStyle/>
                    <a:p>
                      <a:pPr algn="ctr"/>
                      <a:r>
                        <a:rPr lang="en-US" dirty="0" smtClean="0"/>
                        <a:t>Max</a:t>
                      </a:r>
                      <a:endParaRPr lang="en-US" dirty="0"/>
                    </a:p>
                  </a:txBody>
                  <a:tcPr/>
                </a:tc>
              </a:tr>
              <a:tr h="370840">
                <a:tc>
                  <a:txBody>
                    <a:bodyPr/>
                    <a:lstStyle/>
                    <a:p>
                      <a:pPr algn="ctr"/>
                      <a:r>
                        <a:rPr lang="en-US" dirty="0" smtClean="0"/>
                        <a:t>9</a:t>
                      </a:r>
                      <a:endParaRPr lang="en-US" dirty="0"/>
                    </a:p>
                  </a:txBody>
                  <a:tcPr/>
                </a:tc>
                <a:tc>
                  <a:txBody>
                    <a:bodyPr/>
                    <a:lstStyle/>
                    <a:p>
                      <a:pPr algn="ctr"/>
                      <a:r>
                        <a:rPr lang="en-US" sz="1200" dirty="0" smtClean="0"/>
                        <a:t>Furnished</a:t>
                      </a:r>
                      <a:endParaRPr lang="en-US" sz="1200" dirty="0"/>
                    </a:p>
                  </a:txBody>
                  <a:tcPr/>
                </a:tc>
                <a:tc>
                  <a:txBody>
                    <a:bodyPr/>
                    <a:lstStyle/>
                    <a:p>
                      <a:pPr algn="ctr"/>
                      <a:r>
                        <a:rPr lang="en-US" dirty="0" smtClean="0"/>
                        <a:t>5%</a:t>
                      </a:r>
                      <a:endParaRPr lang="en-US" dirty="0"/>
                    </a:p>
                  </a:txBody>
                  <a:tcPr/>
                </a:tc>
                <a:tc>
                  <a:txBody>
                    <a:bodyPr/>
                    <a:lstStyle/>
                    <a:p>
                      <a:pPr algn="ctr"/>
                      <a:endParaRPr lang="en-US" dirty="0"/>
                    </a:p>
                  </a:txBody>
                  <a:tcPr/>
                </a:tc>
                <a:tc>
                  <a:txBody>
                    <a:bodyPr/>
                    <a:lstStyle/>
                    <a:p>
                      <a:pPr algn="ctr"/>
                      <a:r>
                        <a:rPr lang="en-US" dirty="0" smtClean="0"/>
                        <a:t>Poor</a:t>
                      </a:r>
                      <a:endParaRPr lang="en-US" dirty="0"/>
                    </a:p>
                  </a:txBody>
                  <a:tcPr/>
                </a:tc>
                <a:tc>
                  <a:txBody>
                    <a:bodyPr/>
                    <a:lstStyle/>
                    <a:p>
                      <a:pPr algn="ctr"/>
                      <a:r>
                        <a:rPr lang="en-US" dirty="0" smtClean="0"/>
                        <a:t>Below</a:t>
                      </a:r>
                      <a:endParaRPr lang="en-US" dirty="0"/>
                    </a:p>
                  </a:txBody>
                  <a:tcPr/>
                </a:tc>
                <a:tc>
                  <a:txBody>
                    <a:bodyPr/>
                    <a:lstStyle/>
                    <a:p>
                      <a:pPr algn="ctr"/>
                      <a:r>
                        <a:rPr lang="en-US" sz="1600" dirty="0" smtClean="0"/>
                        <a:t>Average</a:t>
                      </a:r>
                      <a:endParaRPr lang="en-US" sz="1600" dirty="0"/>
                    </a:p>
                  </a:txBody>
                  <a:tcPr/>
                </a:tc>
                <a:tc>
                  <a:txBody>
                    <a:bodyPr/>
                    <a:lstStyle/>
                    <a:p>
                      <a:pPr algn="ctr"/>
                      <a:r>
                        <a:rPr lang="en-US" dirty="0" smtClean="0"/>
                        <a:t>Good</a:t>
                      </a:r>
                      <a:endParaRPr lang="en-US" dirty="0"/>
                    </a:p>
                  </a:txBody>
                  <a:tcPr/>
                </a:tc>
                <a:tc>
                  <a:txBody>
                    <a:bodyPr/>
                    <a:lstStyle/>
                    <a:p>
                      <a:pPr algn="ctr"/>
                      <a:r>
                        <a:rPr lang="en-US" dirty="0" smtClean="0"/>
                        <a:t>Best</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B/up</a:t>
                      </a:r>
                      <a:endParaRPr lang="en-US" dirty="0"/>
                    </a:p>
                  </a:txBody>
                  <a:tcPr/>
                </a:tc>
                <a:tc>
                  <a:txBody>
                    <a:bodyPr/>
                    <a:lstStyle/>
                    <a:p>
                      <a:pPr algn="ctr"/>
                      <a:r>
                        <a:rPr lang="en-US" dirty="0" smtClean="0"/>
                        <a:t>15%</a:t>
                      </a:r>
                      <a:endParaRPr lang="en-US" dirty="0"/>
                    </a:p>
                  </a:txBody>
                  <a:tcPr/>
                </a:tc>
                <a:tc>
                  <a:txBody>
                    <a:bodyPr/>
                    <a:lstStyle/>
                    <a:p>
                      <a:pPr algn="ctr"/>
                      <a:endParaRPr lang="en-US" dirty="0"/>
                    </a:p>
                  </a:txBody>
                  <a:tcPr/>
                </a:tc>
                <a:tc>
                  <a:txBody>
                    <a:bodyPr/>
                    <a:lstStyle/>
                    <a:p>
                      <a:pPr algn="ctr"/>
                      <a:r>
                        <a:rPr lang="en-US" dirty="0" smtClean="0"/>
                        <a:t>&lt;200</a:t>
                      </a:r>
                      <a:endParaRPr lang="en-US" dirty="0"/>
                    </a:p>
                  </a:txBody>
                  <a:tcPr/>
                </a:tc>
                <a:tc>
                  <a:txBody>
                    <a:bodyPr/>
                    <a:lstStyle/>
                    <a:p>
                      <a:pPr algn="ctr"/>
                      <a:r>
                        <a:rPr lang="en-US" sz="1200" dirty="0" smtClean="0"/>
                        <a:t>151 to 200</a:t>
                      </a:r>
                      <a:endParaRPr lang="en-US" sz="1200" dirty="0"/>
                    </a:p>
                  </a:txBody>
                  <a:tcPr/>
                </a:tc>
                <a:tc>
                  <a:txBody>
                    <a:bodyPr/>
                    <a:lstStyle/>
                    <a:p>
                      <a:pPr algn="ctr"/>
                      <a:r>
                        <a:rPr lang="en-US" sz="1200" dirty="0" smtClean="0"/>
                        <a:t>101 to 150</a:t>
                      </a:r>
                      <a:endParaRPr lang="en-US" sz="1200" dirty="0"/>
                    </a:p>
                  </a:txBody>
                  <a:tcPr/>
                </a:tc>
                <a:tc>
                  <a:txBody>
                    <a:bodyPr/>
                    <a:lstStyle/>
                    <a:p>
                      <a:pPr algn="ctr"/>
                      <a:r>
                        <a:rPr lang="en-US" sz="1400" dirty="0" smtClean="0"/>
                        <a:t>51 to 100</a:t>
                      </a:r>
                      <a:endParaRPr lang="en-US" sz="1400" dirty="0"/>
                    </a:p>
                  </a:txBody>
                  <a:tcPr/>
                </a:tc>
                <a:tc>
                  <a:txBody>
                    <a:bodyPr/>
                    <a:lstStyle/>
                    <a:p>
                      <a:pPr algn="ctr"/>
                      <a:r>
                        <a:rPr lang="en-US" dirty="0" smtClean="0"/>
                        <a:t>50</a:t>
                      </a:r>
                      <a:endParaRPr lang="en-US" dirty="0"/>
                    </a:p>
                  </a:txBody>
                  <a:tcPr/>
                </a:tc>
              </a:tr>
            </a:tbl>
          </a:graphicData>
        </a:graphic>
      </p:graphicFrame>
    </p:spTree>
  </p:cSld>
  <p:clrMapOvr>
    <a:masterClrMapping/>
  </p:clrMapOvr>
  <p:transition>
    <p:circl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b="1" dirty="0" smtClean="0">
                <a:solidFill>
                  <a:srgbClr val="FF0000"/>
                </a:solidFill>
              </a:rPr>
              <a:t>HEDONIC PRICING MODEL P = f(STLA)</a:t>
            </a:r>
            <a:endParaRPr lang="en-US" sz="3500" b="1" dirty="0">
              <a:solidFill>
                <a:srgbClr val="FF0000"/>
              </a:solidFill>
            </a:endParaRPr>
          </a:p>
        </p:txBody>
      </p:sp>
      <p:sp>
        <p:nvSpPr>
          <p:cNvPr id="3" name="Content Placeholder 2"/>
          <p:cNvSpPr>
            <a:spLocks noGrp="1"/>
          </p:cNvSpPr>
          <p:nvPr>
            <p:ph idx="1"/>
          </p:nvPr>
        </p:nvSpPr>
        <p:spPr/>
        <p:txBody>
          <a:bodyPr/>
          <a:lstStyle/>
          <a:p>
            <a:r>
              <a:rPr lang="en-US" sz="3000" dirty="0" smtClean="0"/>
              <a:t>The </a:t>
            </a:r>
            <a:r>
              <a:rPr lang="en-US" sz="3000" b="1" dirty="0" smtClean="0"/>
              <a:t>hedonic pricing model</a:t>
            </a:r>
            <a:r>
              <a:rPr lang="en-US" sz="3000" dirty="0" smtClean="0"/>
              <a:t> is used to estimate the extent to which each factor affects the market </a:t>
            </a:r>
            <a:r>
              <a:rPr lang="en-US" sz="3000" b="1" dirty="0" smtClean="0"/>
              <a:t>price</a:t>
            </a:r>
            <a:r>
              <a:rPr lang="en-US" sz="3000" dirty="0" smtClean="0"/>
              <a:t> of the property</a:t>
            </a:r>
          </a:p>
          <a:p>
            <a:r>
              <a:rPr lang="en-US" sz="3000" dirty="0" smtClean="0"/>
              <a:t>It is most commonly applied to variations in housing prices that reflect the value of local environmental attributes</a:t>
            </a:r>
          </a:p>
          <a:p>
            <a:r>
              <a:rPr lang="en-US" sz="3000" dirty="0" smtClean="0"/>
              <a:t>The </a:t>
            </a:r>
            <a:r>
              <a:rPr lang="en-US" sz="3000" b="1" dirty="0" smtClean="0"/>
              <a:t>hedonic principle</a:t>
            </a:r>
            <a:r>
              <a:rPr lang="en-US" sz="3000" dirty="0" smtClean="0"/>
              <a:t> maintains that humans strive to maximize pleasant feelings and avoid unpleasant feelings</a:t>
            </a:r>
            <a:endParaRPr lang="en-US" sz="3000" dirty="0"/>
          </a:p>
        </p:txBody>
      </p:sp>
    </p:spTree>
  </p:cSld>
  <p:clrMapOvr>
    <a:masterClrMapping/>
  </p:clrMapOvr>
  <p:transition>
    <p:circl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b="1" dirty="0" smtClean="0">
                <a:solidFill>
                  <a:srgbClr val="FF0000"/>
                </a:solidFill>
              </a:rPr>
              <a:t>STATISTICS IN HEDONIC PRICING MODEL</a:t>
            </a:r>
            <a:endParaRPr lang="en-US" sz="3500" b="1" dirty="0">
              <a:solidFill>
                <a:srgbClr val="FF0000"/>
              </a:solidFill>
            </a:endParaRPr>
          </a:p>
        </p:txBody>
      </p:sp>
      <p:graphicFrame>
        <p:nvGraphicFramePr>
          <p:cNvPr id="4" name="Content Placeholder 3"/>
          <p:cNvGraphicFramePr>
            <a:graphicFrameLocks noGrp="1"/>
          </p:cNvGraphicFramePr>
          <p:nvPr>
            <p:ph idx="1"/>
          </p:nvPr>
        </p:nvGraphicFramePr>
        <p:xfrm>
          <a:off x="457200" y="1600200"/>
          <a:ext cx="8229600" cy="49428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Time</a:t>
                      </a:r>
                    </a:p>
                    <a:p>
                      <a:endParaRPr lang="en-US" dirty="0"/>
                    </a:p>
                  </a:txBody>
                  <a:tcPr/>
                </a:tc>
                <a:tc>
                  <a:txBody>
                    <a:bodyPr/>
                    <a:lstStyle/>
                    <a:p>
                      <a:r>
                        <a:rPr lang="en-US" dirty="0" smtClean="0"/>
                        <a:t>Add 0.75 to 1% per Month</a:t>
                      </a:r>
                      <a:endParaRPr lang="en-US" dirty="0"/>
                    </a:p>
                  </a:txBody>
                  <a:tcPr/>
                </a:tc>
                <a:tc>
                  <a:txBody>
                    <a:bodyPr/>
                    <a:lstStyle/>
                    <a:p>
                      <a:endParaRPr lang="en-US"/>
                    </a:p>
                  </a:txBody>
                  <a:tcPr/>
                </a:tc>
              </a:tr>
              <a:tr h="370840">
                <a:tc>
                  <a:txBody>
                    <a:bodyPr/>
                    <a:lstStyle/>
                    <a:p>
                      <a:r>
                        <a:rPr lang="en-US" dirty="0" smtClean="0"/>
                        <a:t>Location/Situation</a:t>
                      </a:r>
                    </a:p>
                    <a:p>
                      <a:endParaRPr lang="en-US" dirty="0"/>
                    </a:p>
                  </a:txBody>
                  <a:tcPr/>
                </a:tc>
                <a:tc>
                  <a:txBody>
                    <a:bodyPr/>
                    <a:lstStyle/>
                    <a:p>
                      <a:r>
                        <a:rPr lang="en-US" dirty="0" smtClean="0"/>
                        <a:t>Add</a:t>
                      </a:r>
                      <a:r>
                        <a:rPr lang="en-US" baseline="0" dirty="0" smtClean="0"/>
                        <a:t> 10%  or more if property is on Main Road</a:t>
                      </a:r>
                    </a:p>
                    <a:p>
                      <a:endParaRPr lang="en-US" baseline="0" dirty="0" smtClean="0"/>
                    </a:p>
                    <a:p>
                      <a:r>
                        <a:rPr lang="en-US" baseline="0" dirty="0" smtClean="0"/>
                        <a:t>Near to Market/Business Place</a:t>
                      </a:r>
                      <a:endParaRPr lang="en-US" dirty="0"/>
                    </a:p>
                  </a:txBody>
                  <a:tcPr/>
                </a:tc>
                <a:tc>
                  <a:txBody>
                    <a:bodyPr/>
                    <a:lstStyle/>
                    <a:p>
                      <a:r>
                        <a:rPr lang="en-US" dirty="0" smtClean="0"/>
                        <a:t>Deduct 10% or more if property is Interior Road</a:t>
                      </a:r>
                    </a:p>
                    <a:p>
                      <a:endParaRPr lang="en-US" dirty="0" smtClean="0"/>
                    </a:p>
                    <a:p>
                      <a:r>
                        <a:rPr lang="en-US" dirty="0" smtClean="0"/>
                        <a:t>Away</a:t>
                      </a:r>
                      <a:r>
                        <a:rPr lang="en-US" baseline="0" dirty="0" smtClean="0"/>
                        <a:t> from Market/Business Place</a:t>
                      </a:r>
                      <a:endParaRPr lang="en-US" dirty="0"/>
                    </a:p>
                  </a:txBody>
                  <a:tcPr/>
                </a:tc>
              </a:tr>
              <a:tr h="370840">
                <a:tc>
                  <a:txBody>
                    <a:bodyPr/>
                    <a:lstStyle/>
                    <a:p>
                      <a:r>
                        <a:rPr lang="en-US" dirty="0" smtClean="0"/>
                        <a:t>Size</a:t>
                      </a:r>
                      <a:endParaRPr lang="en-US" dirty="0"/>
                    </a:p>
                  </a:txBody>
                  <a:tcPr/>
                </a:tc>
                <a:tc>
                  <a:txBody>
                    <a:bodyPr/>
                    <a:lstStyle/>
                    <a:p>
                      <a:r>
                        <a:rPr lang="en-US" dirty="0" smtClean="0"/>
                        <a:t>Add 10% or more if Size of property is less than comparable property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Deductd</a:t>
                      </a:r>
                      <a:r>
                        <a:rPr lang="en-US" dirty="0" smtClean="0"/>
                        <a:t> 10% or more if Size of property is More than comparable property</a:t>
                      </a:r>
                    </a:p>
                    <a:p>
                      <a:endParaRPr lang="en-US" dirty="0"/>
                    </a:p>
                  </a:txBody>
                  <a:tcPr/>
                </a:tc>
              </a:tr>
              <a:tr h="370840">
                <a:tc>
                  <a:txBody>
                    <a:bodyPr/>
                    <a:lstStyle/>
                    <a:p>
                      <a:r>
                        <a:rPr lang="en-US" dirty="0" smtClean="0"/>
                        <a:t>Age</a:t>
                      </a:r>
                      <a:endParaRPr lang="en-US" dirty="0"/>
                    </a:p>
                  </a:txBody>
                  <a:tcPr/>
                </a:tc>
                <a:tc>
                  <a:txBody>
                    <a:bodyPr/>
                    <a:lstStyle/>
                    <a:p>
                      <a:r>
                        <a:rPr lang="en-US" dirty="0" smtClean="0"/>
                        <a:t>Add</a:t>
                      </a:r>
                      <a:r>
                        <a:rPr lang="en-US" baseline="0" dirty="0" smtClean="0"/>
                        <a:t> 10% or more if age of property is less</a:t>
                      </a:r>
                      <a:endParaRPr lang="en-US" dirty="0"/>
                    </a:p>
                  </a:txBody>
                  <a:tcPr/>
                </a:tc>
                <a:tc>
                  <a:txBody>
                    <a:bodyPr/>
                    <a:lstStyle/>
                    <a:p>
                      <a:r>
                        <a:rPr lang="en-US" dirty="0" smtClean="0"/>
                        <a:t>Deduct 10% or more if age of property is less</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b="1" dirty="0" smtClean="0"/>
                        <a:t>Percentage Factors should be decided by Analysis</a:t>
                      </a:r>
                      <a:endParaRPr lang="en-US" b="1" dirty="0"/>
                    </a:p>
                  </a:txBody>
                  <a:tcPr/>
                </a:tc>
                <a:tc>
                  <a:txBody>
                    <a:bodyPr/>
                    <a:lstStyle/>
                    <a:p>
                      <a:endParaRPr lang="en-US"/>
                    </a:p>
                  </a:txBody>
                  <a:tcPr/>
                </a:tc>
                <a:tc>
                  <a:txBody>
                    <a:bodyPr/>
                    <a:lstStyle/>
                    <a:p>
                      <a:endParaRPr lang="en-US"/>
                    </a:p>
                  </a:txBody>
                  <a:tcPr/>
                </a:tc>
              </a:tr>
            </a:tbl>
          </a:graphicData>
        </a:graphic>
      </p:graphicFrame>
    </p:spTree>
  </p:cSld>
  <p:clrMapOvr>
    <a:masterClrMapping/>
  </p:clrMapOvr>
  <p:transition>
    <p:circl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ADJUSTMENT GRID MODEL</a:t>
            </a:r>
            <a:endParaRPr lang="en-US" b="1" dirty="0">
              <a:solidFill>
                <a:srgbClr val="FF0000"/>
              </a:solidFill>
            </a:endParaRPr>
          </a:p>
        </p:txBody>
      </p:sp>
      <p:sp>
        <p:nvSpPr>
          <p:cNvPr id="3" name="Content Placeholder 2"/>
          <p:cNvSpPr>
            <a:spLocks noGrp="1"/>
          </p:cNvSpPr>
          <p:nvPr>
            <p:ph idx="1"/>
          </p:nvPr>
        </p:nvSpPr>
        <p:spPr/>
        <p:txBody>
          <a:bodyPr/>
          <a:lstStyle/>
          <a:p>
            <a:r>
              <a:rPr lang="en-US" sz="3000" dirty="0" smtClean="0"/>
              <a:t>It uses a small number of recently sold properties in the immediate vicinity of the subject property to estimate the value of its attributes</a:t>
            </a:r>
          </a:p>
          <a:p>
            <a:r>
              <a:rPr lang="en-US" sz="3000" b="1" dirty="0" smtClean="0"/>
              <a:t>Adjustments</a:t>
            </a:r>
            <a:r>
              <a:rPr lang="en-US" sz="3000" dirty="0" smtClean="0"/>
              <a:t> are </a:t>
            </a:r>
            <a:r>
              <a:rPr lang="en-US" sz="3000" b="1" dirty="0" smtClean="0"/>
              <a:t>calculated</a:t>
            </a:r>
            <a:r>
              <a:rPr lang="en-US" sz="3000" dirty="0" smtClean="0"/>
              <a:t> by multiplying an </a:t>
            </a:r>
            <a:r>
              <a:rPr lang="en-US" sz="3000" b="1" dirty="0" smtClean="0"/>
              <a:t>adjustment</a:t>
            </a:r>
            <a:r>
              <a:rPr lang="en-US" sz="3000" dirty="0" smtClean="0"/>
              <a:t> factor times the quantity difference between the subject and comparable</a:t>
            </a:r>
          </a:p>
          <a:p>
            <a:r>
              <a:rPr lang="en-US" sz="3000" dirty="0" smtClean="0"/>
              <a:t>Based on Study of Local Market</a:t>
            </a:r>
          </a:p>
          <a:p>
            <a:r>
              <a:rPr lang="en-US" sz="3000" dirty="0" smtClean="0"/>
              <a:t>It may be difficult to stand in Court Scrutiny</a:t>
            </a:r>
          </a:p>
          <a:p>
            <a:r>
              <a:rPr lang="en-US" sz="3000" dirty="0" smtClean="0"/>
              <a:t>Depends on Perception &amp; Experience of </a:t>
            </a:r>
            <a:r>
              <a:rPr lang="en-US" sz="3000" dirty="0" err="1" smtClean="0"/>
              <a:t>Valuer</a:t>
            </a:r>
            <a:endParaRPr lang="en-US" sz="3000" dirty="0"/>
          </a:p>
        </p:txBody>
      </p:sp>
    </p:spTree>
  </p:cSld>
  <p:clrMapOvr>
    <a:masterClrMapping/>
  </p:clrMapOvr>
  <p:transition>
    <p:circl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b="1" dirty="0" smtClean="0">
                <a:solidFill>
                  <a:srgbClr val="FF0000"/>
                </a:solidFill>
              </a:rPr>
              <a:t>STATISTICS IN ADJUSTMENT GRID MODEL</a:t>
            </a:r>
            <a:endParaRPr lang="en-US" sz="3500" b="1" dirty="0">
              <a:solidFill>
                <a:srgbClr val="FF0000"/>
              </a:solidFill>
            </a:endParaRPr>
          </a:p>
        </p:txBody>
      </p:sp>
      <p:graphicFrame>
        <p:nvGraphicFramePr>
          <p:cNvPr id="4" name="Content Placeholder 3"/>
          <p:cNvGraphicFramePr>
            <a:graphicFrameLocks noGrp="1"/>
          </p:cNvGraphicFramePr>
          <p:nvPr>
            <p:ph idx="1"/>
          </p:nvPr>
        </p:nvGraphicFramePr>
        <p:xfrm>
          <a:off x="457200" y="1600200"/>
          <a:ext cx="8229599" cy="563880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pPr algn="ctr"/>
                      <a:r>
                        <a:rPr lang="en-US" dirty="0" err="1" smtClean="0"/>
                        <a:t>Sr</a:t>
                      </a:r>
                      <a:r>
                        <a:rPr lang="en-US" dirty="0" smtClean="0"/>
                        <a:t> No</a:t>
                      </a:r>
                      <a:endParaRPr lang="en-US" dirty="0"/>
                    </a:p>
                  </a:txBody>
                  <a:tcPr/>
                </a:tc>
                <a:tc>
                  <a:txBody>
                    <a:bodyPr/>
                    <a:lstStyle/>
                    <a:p>
                      <a:pPr algn="ctr"/>
                      <a:r>
                        <a:rPr lang="en-US" dirty="0" smtClean="0"/>
                        <a:t>Factors</a:t>
                      </a:r>
                      <a:endParaRPr lang="en-US" dirty="0"/>
                    </a:p>
                  </a:txBody>
                  <a:tcPr/>
                </a:tc>
                <a:tc>
                  <a:txBody>
                    <a:bodyPr/>
                    <a:lstStyle/>
                    <a:p>
                      <a:pPr algn="ctr"/>
                      <a:r>
                        <a:rPr lang="en-US" dirty="0" smtClean="0"/>
                        <a:t>Property</a:t>
                      </a:r>
                      <a:endParaRPr lang="en-US" dirty="0"/>
                    </a:p>
                  </a:txBody>
                  <a:tcPr/>
                </a:tc>
                <a:tc>
                  <a:txBody>
                    <a:bodyPr/>
                    <a:lstStyle/>
                    <a:p>
                      <a:pPr algn="ctr"/>
                      <a:r>
                        <a:rPr lang="en-US" dirty="0" smtClean="0"/>
                        <a:t>Sale 1</a:t>
                      </a:r>
                      <a:endParaRPr lang="en-US" dirty="0"/>
                    </a:p>
                  </a:txBody>
                  <a:tcPr/>
                </a:tc>
                <a:tc>
                  <a:txBody>
                    <a:bodyPr/>
                    <a:lstStyle/>
                    <a:p>
                      <a:pPr algn="ctr"/>
                      <a:r>
                        <a:rPr lang="en-US" dirty="0" smtClean="0"/>
                        <a:t>Sale 2</a:t>
                      </a:r>
                      <a:endParaRPr lang="en-US" dirty="0"/>
                    </a:p>
                  </a:txBody>
                  <a:tcPr/>
                </a:tc>
                <a:tc>
                  <a:txBody>
                    <a:bodyPr/>
                    <a:lstStyle/>
                    <a:p>
                      <a:pPr algn="ctr"/>
                      <a:r>
                        <a:rPr lang="en-US" dirty="0" smtClean="0"/>
                        <a:t>Sale 3</a:t>
                      </a:r>
                      <a:endParaRPr lang="en-US" dirty="0"/>
                    </a:p>
                  </a:txBody>
                  <a:tcPr/>
                </a:tc>
                <a:tc>
                  <a:txBody>
                    <a:bodyPr/>
                    <a:lstStyle/>
                    <a:p>
                      <a:pPr algn="ctr"/>
                      <a:r>
                        <a:rPr lang="en-US" dirty="0" smtClean="0"/>
                        <a:t>Remarks</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Area</a:t>
                      </a:r>
                      <a:endParaRPr lang="en-US" dirty="0"/>
                    </a:p>
                  </a:txBody>
                  <a:tcPr/>
                </a:tc>
                <a:tc>
                  <a:txBody>
                    <a:bodyPr/>
                    <a:lstStyle/>
                    <a:p>
                      <a:pPr algn="ctr"/>
                      <a:r>
                        <a:rPr lang="en-US" dirty="0" smtClean="0"/>
                        <a:t>80</a:t>
                      </a:r>
                      <a:endParaRPr lang="en-US" dirty="0"/>
                    </a:p>
                  </a:txBody>
                  <a:tcPr/>
                </a:tc>
                <a:tc>
                  <a:txBody>
                    <a:bodyPr/>
                    <a:lstStyle/>
                    <a:p>
                      <a:pPr algn="ctr"/>
                      <a:r>
                        <a:rPr lang="en-US" dirty="0" smtClean="0"/>
                        <a:t>110</a:t>
                      </a:r>
                      <a:endParaRPr lang="en-US" dirty="0"/>
                    </a:p>
                  </a:txBody>
                  <a:tcPr/>
                </a:tc>
                <a:tc>
                  <a:txBody>
                    <a:bodyPr/>
                    <a:lstStyle/>
                    <a:p>
                      <a:pPr algn="ctr"/>
                      <a:r>
                        <a:rPr lang="en-US" dirty="0" smtClean="0"/>
                        <a:t>85</a:t>
                      </a:r>
                      <a:endParaRPr lang="en-US" dirty="0"/>
                    </a:p>
                  </a:txBody>
                  <a:tcPr/>
                </a:tc>
                <a:tc>
                  <a:txBody>
                    <a:bodyPr/>
                    <a:lstStyle/>
                    <a:p>
                      <a:pPr algn="ctr"/>
                      <a:r>
                        <a:rPr lang="en-US" dirty="0" smtClean="0"/>
                        <a:t>65</a:t>
                      </a:r>
                      <a:endParaRPr lang="en-US" dirty="0"/>
                    </a:p>
                  </a:txBody>
                  <a:tcPr/>
                </a:tc>
                <a:tc>
                  <a:txBody>
                    <a:bodyPr/>
                    <a:lstStyle/>
                    <a:p>
                      <a:pPr algn="ctr"/>
                      <a:endParaRPr lang="en-US"/>
                    </a:p>
                  </a:txBody>
                  <a:tcPr/>
                </a:tc>
              </a:tr>
              <a:tr h="370840">
                <a:tc>
                  <a:txBody>
                    <a:bodyPr/>
                    <a:lstStyle/>
                    <a:p>
                      <a:pPr algn="ctr"/>
                      <a:r>
                        <a:rPr lang="en-US" smtClean="0"/>
                        <a:t>2</a:t>
                      </a:r>
                      <a:endParaRPr lang="en-US" dirty="0"/>
                    </a:p>
                  </a:txBody>
                  <a:tcPr/>
                </a:tc>
                <a:tc>
                  <a:txBody>
                    <a:bodyPr/>
                    <a:lstStyle/>
                    <a:p>
                      <a:pPr algn="ctr"/>
                      <a:r>
                        <a:rPr lang="en-US" dirty="0" smtClean="0"/>
                        <a:t>Rate</a:t>
                      </a:r>
                      <a:endParaRPr lang="en-US" dirty="0"/>
                    </a:p>
                  </a:txBody>
                  <a:tcPr/>
                </a:tc>
                <a:tc>
                  <a:txBody>
                    <a:bodyPr/>
                    <a:lstStyle/>
                    <a:p>
                      <a:pPr algn="ctr"/>
                      <a:r>
                        <a:rPr lang="en-US" dirty="0" smtClean="0"/>
                        <a:t>?</a:t>
                      </a:r>
                      <a:endParaRPr lang="en-US" dirty="0"/>
                    </a:p>
                  </a:txBody>
                  <a:tcPr/>
                </a:tc>
                <a:tc>
                  <a:txBody>
                    <a:bodyPr/>
                    <a:lstStyle/>
                    <a:p>
                      <a:pPr algn="ctr"/>
                      <a:r>
                        <a:rPr lang="en-US" dirty="0" smtClean="0"/>
                        <a:t>45000</a:t>
                      </a:r>
                      <a:endParaRPr lang="en-US" dirty="0"/>
                    </a:p>
                  </a:txBody>
                  <a:tcPr/>
                </a:tc>
                <a:tc>
                  <a:txBody>
                    <a:bodyPr/>
                    <a:lstStyle/>
                    <a:p>
                      <a:pPr algn="ctr"/>
                      <a:r>
                        <a:rPr lang="en-US" dirty="0" smtClean="0"/>
                        <a:t>44000</a:t>
                      </a:r>
                      <a:endParaRPr lang="en-US" dirty="0"/>
                    </a:p>
                  </a:txBody>
                  <a:tcPr/>
                </a:tc>
                <a:tc>
                  <a:txBody>
                    <a:bodyPr/>
                    <a:lstStyle/>
                    <a:p>
                      <a:pPr algn="ctr"/>
                      <a:r>
                        <a:rPr lang="en-US" dirty="0" smtClean="0"/>
                        <a:t>50000</a:t>
                      </a:r>
                      <a:endParaRPr lang="en-US" dirty="0"/>
                    </a:p>
                  </a:txBody>
                  <a:tcPr/>
                </a:tc>
                <a:tc>
                  <a:txBody>
                    <a:bodyPr/>
                    <a:lstStyle/>
                    <a:p>
                      <a:pPr algn="ctr"/>
                      <a:endParaRPr lang="en-US"/>
                    </a:p>
                  </a:txBody>
                  <a:tcPr/>
                </a:tc>
              </a:tr>
              <a:tr h="370840">
                <a:tc>
                  <a:txBody>
                    <a:bodyPr/>
                    <a:lstStyle/>
                    <a:p>
                      <a:pPr algn="ctr"/>
                      <a:r>
                        <a:rPr lang="en-US" dirty="0" smtClean="0"/>
                        <a:t>3</a:t>
                      </a:r>
                      <a:endParaRPr lang="en-US" dirty="0"/>
                    </a:p>
                  </a:txBody>
                  <a:tcPr/>
                </a:tc>
                <a:tc>
                  <a:txBody>
                    <a:bodyPr/>
                    <a:lstStyle/>
                    <a:p>
                      <a:pPr algn="ctr"/>
                      <a:r>
                        <a:rPr lang="en-US" dirty="0" smtClean="0"/>
                        <a:t>Time</a:t>
                      </a:r>
                      <a:endParaRPr lang="en-US" dirty="0"/>
                    </a:p>
                  </a:txBody>
                  <a:tcPr/>
                </a:tc>
                <a:tc>
                  <a:txBody>
                    <a:bodyPr/>
                    <a:lstStyle/>
                    <a:p>
                      <a:pPr algn="ctr"/>
                      <a:r>
                        <a:rPr lang="en-US" dirty="0" smtClean="0"/>
                        <a:t>19/06/21</a:t>
                      </a:r>
                      <a:endParaRPr lang="en-US" dirty="0"/>
                    </a:p>
                  </a:txBody>
                  <a:tcPr/>
                </a:tc>
                <a:tc>
                  <a:txBody>
                    <a:bodyPr/>
                    <a:lstStyle/>
                    <a:p>
                      <a:pPr algn="ctr"/>
                      <a:r>
                        <a:rPr lang="en-US" dirty="0" smtClean="0"/>
                        <a:t>01/05/21</a:t>
                      </a:r>
                      <a:endParaRPr lang="en-US" dirty="0"/>
                    </a:p>
                  </a:txBody>
                  <a:tcPr/>
                </a:tc>
                <a:tc>
                  <a:txBody>
                    <a:bodyPr/>
                    <a:lstStyle/>
                    <a:p>
                      <a:pPr algn="ctr"/>
                      <a:r>
                        <a:rPr lang="en-US" dirty="0" smtClean="0"/>
                        <a:t>01/03/21</a:t>
                      </a:r>
                      <a:endParaRPr lang="en-US" dirty="0"/>
                    </a:p>
                  </a:txBody>
                  <a:tcPr/>
                </a:tc>
                <a:tc>
                  <a:txBody>
                    <a:bodyPr/>
                    <a:lstStyle/>
                    <a:p>
                      <a:pPr algn="ctr"/>
                      <a:r>
                        <a:rPr lang="en-US" dirty="0" smtClean="0"/>
                        <a:t>01/01/21</a:t>
                      </a:r>
                      <a:endParaRPr lang="en-US" dirty="0"/>
                    </a:p>
                  </a:txBody>
                  <a:tcPr/>
                </a:tc>
                <a:tc>
                  <a:txBody>
                    <a:bodyPr/>
                    <a:lstStyle/>
                    <a:p>
                      <a:pPr algn="ctr"/>
                      <a:endParaRPr lang="en-US"/>
                    </a:p>
                  </a:txBody>
                  <a:tcPr/>
                </a:tc>
              </a:tr>
              <a:tr h="370840">
                <a:tc>
                  <a:txBody>
                    <a:bodyPr/>
                    <a:lstStyle/>
                    <a:p>
                      <a:pPr algn="ctr"/>
                      <a:r>
                        <a:rPr lang="en-US" dirty="0" smtClean="0"/>
                        <a:t>4</a:t>
                      </a:r>
                      <a:endParaRPr lang="en-US" dirty="0"/>
                    </a:p>
                  </a:txBody>
                  <a:tcPr/>
                </a:tc>
                <a:tc>
                  <a:txBody>
                    <a:bodyPr/>
                    <a:lstStyle/>
                    <a:p>
                      <a:pPr algn="ctr"/>
                      <a:r>
                        <a:rPr lang="en-US" sz="1500" dirty="0" smtClean="0"/>
                        <a:t>Adjust Time</a:t>
                      </a:r>
                      <a:endParaRPr lang="en-US" sz="1500" dirty="0"/>
                    </a:p>
                  </a:txBody>
                  <a:tcPr/>
                </a:tc>
                <a:tc>
                  <a:txBody>
                    <a:bodyPr/>
                    <a:lstStyle/>
                    <a:p>
                      <a:pPr algn="ct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endParaRPr lang="en-US"/>
                    </a:p>
                  </a:txBody>
                  <a:tcPr/>
                </a:tc>
              </a:tr>
              <a:tr h="370840">
                <a:tc>
                  <a:txBody>
                    <a:bodyPr/>
                    <a:lstStyle/>
                    <a:p>
                      <a:pPr algn="ctr"/>
                      <a:r>
                        <a:rPr lang="en-US" dirty="0" smtClean="0"/>
                        <a:t>5</a:t>
                      </a:r>
                      <a:endParaRPr lang="en-US" dirty="0"/>
                    </a:p>
                  </a:txBody>
                  <a:tcPr/>
                </a:tc>
                <a:tc>
                  <a:txBody>
                    <a:bodyPr/>
                    <a:lstStyle/>
                    <a:p>
                      <a:pPr algn="ctr"/>
                      <a:r>
                        <a:rPr lang="en-US" dirty="0" smtClean="0"/>
                        <a:t>Rate</a:t>
                      </a:r>
                      <a:endParaRPr lang="en-US" dirty="0"/>
                    </a:p>
                  </a:txBody>
                  <a:tcPr/>
                </a:tc>
                <a:tc>
                  <a:txBody>
                    <a:bodyPr/>
                    <a:lstStyle/>
                    <a:p>
                      <a:pPr algn="ct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pPr algn="ctr"/>
                      <a:endParaRPr lang="en-US"/>
                    </a:p>
                  </a:txBody>
                  <a:tcPr/>
                </a:tc>
              </a:tr>
              <a:tr h="370840">
                <a:tc>
                  <a:txBody>
                    <a:bodyPr/>
                    <a:lstStyle/>
                    <a:p>
                      <a:pPr algn="ctr"/>
                      <a:r>
                        <a:rPr lang="en-US" dirty="0" smtClean="0"/>
                        <a:t>6</a:t>
                      </a:r>
                      <a:endParaRPr lang="en-US" dirty="0"/>
                    </a:p>
                  </a:txBody>
                  <a:tcPr/>
                </a:tc>
                <a:tc>
                  <a:txBody>
                    <a:bodyPr/>
                    <a:lstStyle/>
                    <a:p>
                      <a:pPr algn="ctr"/>
                      <a:r>
                        <a:rPr lang="en-US" dirty="0" smtClean="0"/>
                        <a:t>Location</a:t>
                      </a:r>
                      <a:endParaRPr lang="en-US" dirty="0"/>
                    </a:p>
                  </a:txBody>
                  <a:tcPr/>
                </a:tc>
                <a:tc>
                  <a:txBody>
                    <a:bodyPr/>
                    <a:lstStyle/>
                    <a:p>
                      <a:pPr algn="ctr"/>
                      <a:endParaRPr lang="en-US"/>
                    </a:p>
                  </a:txBody>
                  <a:tcPr/>
                </a:tc>
                <a:tc>
                  <a:txBody>
                    <a:bodyPr/>
                    <a:lstStyle/>
                    <a:p>
                      <a:pPr algn="ctr"/>
                      <a:r>
                        <a:rPr lang="en-US" dirty="0" smtClean="0"/>
                        <a:t>-2%</a:t>
                      </a:r>
                      <a:endParaRPr lang="en-US" dirty="0"/>
                    </a:p>
                  </a:txBody>
                  <a:tcPr/>
                </a:tc>
                <a:tc>
                  <a:txBody>
                    <a:bodyPr/>
                    <a:lstStyle/>
                    <a:p>
                      <a:pPr algn="ctr"/>
                      <a:r>
                        <a:rPr lang="en-US" dirty="0" smtClean="0"/>
                        <a:t>Nil</a:t>
                      </a:r>
                      <a:endParaRPr lang="en-US" dirty="0"/>
                    </a:p>
                  </a:txBody>
                  <a:tcPr/>
                </a:tc>
                <a:tc>
                  <a:txBody>
                    <a:bodyPr/>
                    <a:lstStyle/>
                    <a:p>
                      <a:pPr algn="ctr"/>
                      <a:r>
                        <a:rPr lang="en-US" dirty="0" smtClean="0"/>
                        <a:t>-5%</a:t>
                      </a:r>
                      <a:endParaRPr lang="en-US" dirty="0"/>
                    </a:p>
                  </a:txBody>
                  <a:tcPr/>
                </a:tc>
                <a:tc>
                  <a:txBody>
                    <a:bodyPr/>
                    <a:lstStyle/>
                    <a:p>
                      <a:pPr algn="ctr"/>
                      <a:endParaRPr lang="en-US"/>
                    </a:p>
                  </a:txBody>
                  <a:tcPr/>
                </a:tc>
              </a:tr>
              <a:tr h="370840">
                <a:tc>
                  <a:txBody>
                    <a:bodyPr/>
                    <a:lstStyle/>
                    <a:p>
                      <a:pPr algn="ctr"/>
                      <a:r>
                        <a:rPr lang="en-US" dirty="0" smtClean="0"/>
                        <a:t>7</a:t>
                      </a:r>
                      <a:endParaRPr lang="en-US" dirty="0"/>
                    </a:p>
                  </a:txBody>
                  <a:tcPr/>
                </a:tc>
                <a:tc>
                  <a:txBody>
                    <a:bodyPr/>
                    <a:lstStyle/>
                    <a:p>
                      <a:pPr algn="ctr"/>
                      <a:r>
                        <a:rPr lang="en-US" dirty="0" smtClean="0"/>
                        <a:t>Size/Area</a:t>
                      </a:r>
                      <a:endParaRPr lang="en-US" dirty="0"/>
                    </a:p>
                  </a:txBody>
                  <a:tcPr/>
                </a:tc>
                <a:tc>
                  <a:txBody>
                    <a:bodyPr/>
                    <a:lstStyle/>
                    <a:p>
                      <a:pPr algn="ctr"/>
                      <a:endParaRPr lang="en-US"/>
                    </a:p>
                  </a:txBody>
                  <a:tcPr/>
                </a:tc>
                <a:tc>
                  <a:txBody>
                    <a:bodyPr/>
                    <a:lstStyle/>
                    <a:p>
                      <a:pPr algn="ctr"/>
                      <a:r>
                        <a:rPr lang="en-US" dirty="0" smtClean="0"/>
                        <a:t>8%</a:t>
                      </a:r>
                      <a:endParaRPr lang="en-US" dirty="0"/>
                    </a:p>
                  </a:txBody>
                  <a:tcPr/>
                </a:tc>
                <a:tc>
                  <a:txBody>
                    <a:bodyPr/>
                    <a:lstStyle/>
                    <a:p>
                      <a:pPr algn="ctr"/>
                      <a:r>
                        <a:rPr lang="en-US" dirty="0" smtClean="0"/>
                        <a:t>6%</a:t>
                      </a:r>
                      <a:endParaRPr lang="en-US" dirty="0"/>
                    </a:p>
                  </a:txBody>
                  <a:tcPr/>
                </a:tc>
                <a:tc>
                  <a:txBody>
                    <a:bodyPr/>
                    <a:lstStyle/>
                    <a:p>
                      <a:pPr algn="ctr"/>
                      <a:r>
                        <a:rPr lang="en-US" dirty="0" smtClean="0"/>
                        <a:t>4%</a:t>
                      </a:r>
                      <a:endParaRPr lang="en-US" dirty="0"/>
                    </a:p>
                  </a:txBody>
                  <a:tcPr/>
                </a:tc>
                <a:tc>
                  <a:txBody>
                    <a:bodyPr/>
                    <a:lstStyle/>
                    <a:p>
                      <a:pPr algn="ctr"/>
                      <a:endParaRPr lang="en-US"/>
                    </a:p>
                  </a:txBody>
                  <a:tcPr/>
                </a:tc>
              </a:tr>
              <a:tr h="370840">
                <a:tc>
                  <a:txBody>
                    <a:bodyPr/>
                    <a:lstStyle/>
                    <a:p>
                      <a:pPr algn="ctr"/>
                      <a:r>
                        <a:rPr lang="en-US" dirty="0" smtClean="0"/>
                        <a:t>8</a:t>
                      </a:r>
                      <a:endParaRPr lang="en-US" dirty="0"/>
                    </a:p>
                  </a:txBody>
                  <a:tcPr/>
                </a:tc>
                <a:tc>
                  <a:txBody>
                    <a:bodyPr/>
                    <a:lstStyle/>
                    <a:p>
                      <a:pPr algn="ctr"/>
                      <a:r>
                        <a:rPr lang="en-US" dirty="0" smtClean="0"/>
                        <a:t>Age</a:t>
                      </a:r>
                      <a:endParaRPr lang="en-US" dirty="0"/>
                    </a:p>
                  </a:txBody>
                  <a:tcPr/>
                </a:tc>
                <a:tc>
                  <a:txBody>
                    <a:bodyPr/>
                    <a:lstStyle/>
                    <a:p>
                      <a:pPr algn="ctr"/>
                      <a:endParaRPr lang="en-US"/>
                    </a:p>
                  </a:txBody>
                  <a:tcPr/>
                </a:tc>
                <a:tc>
                  <a:txBody>
                    <a:bodyPr/>
                    <a:lstStyle/>
                    <a:p>
                      <a:pPr algn="ctr"/>
                      <a:r>
                        <a:rPr lang="en-US" dirty="0" smtClean="0"/>
                        <a:t>Nil</a:t>
                      </a:r>
                      <a:endParaRPr lang="en-US" dirty="0"/>
                    </a:p>
                  </a:txBody>
                  <a:tcPr/>
                </a:tc>
                <a:tc>
                  <a:txBody>
                    <a:bodyPr/>
                    <a:lstStyle/>
                    <a:p>
                      <a:pPr algn="ctr"/>
                      <a:r>
                        <a:rPr lang="en-US" dirty="0" smtClean="0"/>
                        <a:t>20%</a:t>
                      </a:r>
                      <a:endParaRPr lang="en-US" dirty="0"/>
                    </a:p>
                  </a:txBody>
                  <a:tcPr/>
                </a:tc>
                <a:tc>
                  <a:txBody>
                    <a:bodyPr/>
                    <a:lstStyle/>
                    <a:p>
                      <a:pPr algn="ctr"/>
                      <a:r>
                        <a:rPr lang="en-US" dirty="0" smtClean="0"/>
                        <a:t>5%</a:t>
                      </a:r>
                      <a:endParaRPr lang="en-US" dirty="0"/>
                    </a:p>
                  </a:txBody>
                  <a:tcPr/>
                </a:tc>
                <a:tc>
                  <a:txBody>
                    <a:bodyPr/>
                    <a:lstStyle/>
                    <a:p>
                      <a:pPr algn="ctr"/>
                      <a:endParaRPr lang="en-US"/>
                    </a:p>
                  </a:txBody>
                  <a:tcPr/>
                </a:tc>
              </a:tr>
              <a:tr h="370840">
                <a:tc>
                  <a:txBody>
                    <a:bodyPr/>
                    <a:lstStyle/>
                    <a:p>
                      <a:pPr algn="ctr"/>
                      <a:r>
                        <a:rPr lang="en-US" dirty="0" smtClean="0"/>
                        <a:t>9</a:t>
                      </a:r>
                      <a:endParaRPr lang="en-US" dirty="0"/>
                    </a:p>
                  </a:txBody>
                  <a:tcPr/>
                </a:tc>
                <a:tc>
                  <a:txBody>
                    <a:bodyPr/>
                    <a:lstStyle/>
                    <a:p>
                      <a:pPr algn="ctr"/>
                      <a:r>
                        <a:rPr lang="en-US" sz="1400" dirty="0" smtClean="0"/>
                        <a:t>Specifications</a:t>
                      </a:r>
                      <a:endParaRPr lang="en-US" sz="1400" dirty="0"/>
                    </a:p>
                  </a:txBody>
                  <a:tcPr/>
                </a:tc>
                <a:tc>
                  <a:txBody>
                    <a:bodyPr/>
                    <a:lstStyle/>
                    <a:p>
                      <a:pPr algn="ctr"/>
                      <a:endParaRPr lang="en-US"/>
                    </a:p>
                  </a:txBody>
                  <a:tcPr/>
                </a:tc>
                <a:tc>
                  <a:txBody>
                    <a:bodyPr/>
                    <a:lstStyle/>
                    <a:p>
                      <a:pPr algn="ctr"/>
                      <a:r>
                        <a:rPr lang="en-US" dirty="0" smtClean="0"/>
                        <a:t>20%</a:t>
                      </a:r>
                      <a:endParaRPr lang="en-US" dirty="0"/>
                    </a:p>
                  </a:txBody>
                  <a:tcPr/>
                </a:tc>
                <a:tc>
                  <a:txBody>
                    <a:bodyPr/>
                    <a:lstStyle/>
                    <a:p>
                      <a:pPr algn="ctr"/>
                      <a:r>
                        <a:rPr lang="en-US" dirty="0" smtClean="0"/>
                        <a:t>Nil</a:t>
                      </a:r>
                      <a:endParaRPr lang="en-US" dirty="0"/>
                    </a:p>
                  </a:txBody>
                  <a:tcPr/>
                </a:tc>
                <a:tc>
                  <a:txBody>
                    <a:bodyPr/>
                    <a:lstStyle/>
                    <a:p>
                      <a:pPr algn="ctr"/>
                      <a:r>
                        <a:rPr lang="en-US" dirty="0" smtClean="0"/>
                        <a:t>9%</a:t>
                      </a:r>
                      <a:endParaRPr lang="en-US" dirty="0"/>
                    </a:p>
                  </a:txBody>
                  <a:tcPr/>
                </a:tc>
                <a:tc>
                  <a:txBody>
                    <a:bodyPr/>
                    <a:lstStyle/>
                    <a:p>
                      <a:pPr algn="ctr"/>
                      <a:endParaRPr lang="en-US" dirty="0"/>
                    </a:p>
                  </a:txBody>
                  <a:tcPr/>
                </a:tc>
              </a:tr>
              <a:tr h="370840">
                <a:tc>
                  <a:txBody>
                    <a:bodyPr/>
                    <a:lstStyle/>
                    <a:p>
                      <a:pPr algn="ctr"/>
                      <a:r>
                        <a:rPr lang="en-US" dirty="0" smtClean="0"/>
                        <a:t>10</a:t>
                      </a:r>
                      <a:endParaRPr lang="en-US" dirty="0"/>
                    </a:p>
                  </a:txBody>
                  <a:tcPr/>
                </a:tc>
                <a:tc>
                  <a:txBody>
                    <a:bodyPr/>
                    <a:lstStyle/>
                    <a:p>
                      <a:pPr algn="ctr"/>
                      <a:r>
                        <a:rPr lang="en-US" sz="1200" dirty="0" smtClean="0"/>
                        <a:t>Overall Adjust</a:t>
                      </a:r>
                      <a:endParaRPr lang="en-US" sz="1200" dirty="0"/>
                    </a:p>
                  </a:txBody>
                  <a:tcPr/>
                </a:tc>
                <a:tc>
                  <a:txBody>
                    <a:bodyPr/>
                    <a:lstStyle/>
                    <a:p>
                      <a:pPr algn="ctr"/>
                      <a:endParaRPr lang="en-US"/>
                    </a:p>
                  </a:txBody>
                  <a:tcPr/>
                </a:tc>
                <a:tc>
                  <a:txBody>
                    <a:bodyPr/>
                    <a:lstStyle/>
                    <a:p>
                      <a:pPr algn="ctr"/>
                      <a:r>
                        <a:rPr lang="en-US" dirty="0" smtClean="0"/>
                        <a:t>25%</a:t>
                      </a:r>
                      <a:endParaRPr lang="en-US" dirty="0"/>
                    </a:p>
                  </a:txBody>
                  <a:tcPr/>
                </a:tc>
                <a:tc>
                  <a:txBody>
                    <a:bodyPr/>
                    <a:lstStyle/>
                    <a:p>
                      <a:pPr algn="ctr"/>
                      <a:r>
                        <a:rPr lang="en-US" dirty="0" smtClean="0"/>
                        <a:t>28%</a:t>
                      </a:r>
                      <a:endParaRPr lang="en-US" dirty="0"/>
                    </a:p>
                  </a:txBody>
                  <a:tcPr/>
                </a:tc>
                <a:tc>
                  <a:txBody>
                    <a:bodyPr/>
                    <a:lstStyle/>
                    <a:p>
                      <a:pPr algn="ctr"/>
                      <a:r>
                        <a:rPr lang="en-US" dirty="0" smtClean="0"/>
                        <a:t>16%</a:t>
                      </a:r>
                      <a:endParaRPr lang="en-US" dirty="0"/>
                    </a:p>
                  </a:txBody>
                  <a:tcPr/>
                </a:tc>
                <a:tc>
                  <a:txBody>
                    <a:bodyPr/>
                    <a:lstStyle/>
                    <a:p>
                      <a:pPr algn="ctr"/>
                      <a:endParaRPr lang="en-US" dirty="0"/>
                    </a:p>
                  </a:txBody>
                  <a:tcPr/>
                </a:tc>
              </a:tr>
              <a:tr h="370840">
                <a:tc>
                  <a:txBody>
                    <a:bodyPr/>
                    <a:lstStyle/>
                    <a:p>
                      <a:pPr algn="ctr"/>
                      <a:r>
                        <a:rPr lang="en-US" dirty="0" smtClean="0"/>
                        <a:t>11</a:t>
                      </a:r>
                      <a:endParaRPr lang="en-US" dirty="0"/>
                    </a:p>
                  </a:txBody>
                  <a:tcPr/>
                </a:tc>
                <a:tc>
                  <a:txBody>
                    <a:bodyPr/>
                    <a:lstStyle/>
                    <a:p>
                      <a:pPr algn="ctr"/>
                      <a:r>
                        <a:rPr lang="en-US" smtClean="0"/>
                        <a:t>Final Adjust</a:t>
                      </a:r>
                      <a:endParaRPr lang="en-US" dirty="0"/>
                    </a:p>
                  </a:txBody>
                  <a:tcPr/>
                </a:tc>
                <a:tc>
                  <a:txBody>
                    <a:bodyPr/>
                    <a:lstStyle/>
                    <a:p>
                      <a:pPr algn="ctr"/>
                      <a:endParaRPr lang="en-US"/>
                    </a:p>
                  </a:txBody>
                  <a:tcPr/>
                </a:tc>
                <a:tc>
                  <a:txBody>
                    <a:bodyPr/>
                    <a:lstStyle/>
                    <a:p>
                      <a:pPr algn="ctr"/>
                      <a:r>
                        <a:rPr lang="en-US" dirty="0" smtClean="0"/>
                        <a:t>56250</a:t>
                      </a:r>
                    </a:p>
                    <a:p>
                      <a:pPr algn="ctr"/>
                      <a:endParaRPr lang="en-US" dirty="0" smtClean="0"/>
                    </a:p>
                    <a:p>
                      <a:pPr algn="ctr"/>
                      <a:endParaRPr lang="en-US" dirty="0" smtClean="0"/>
                    </a:p>
                    <a:p>
                      <a:pPr algn="ctr"/>
                      <a:endParaRPr lang="en-US" dirty="0"/>
                    </a:p>
                  </a:txBody>
                  <a:tcPr/>
                </a:tc>
                <a:tc>
                  <a:txBody>
                    <a:bodyPr/>
                    <a:lstStyle/>
                    <a:p>
                      <a:pPr algn="ctr"/>
                      <a:r>
                        <a:rPr lang="en-US" dirty="0" smtClean="0"/>
                        <a:t>56320</a:t>
                      </a:r>
                      <a:endParaRPr lang="en-US" dirty="0"/>
                    </a:p>
                  </a:txBody>
                  <a:tcPr/>
                </a:tc>
                <a:tc>
                  <a:txBody>
                    <a:bodyPr/>
                    <a:lstStyle/>
                    <a:p>
                      <a:pPr algn="ctr"/>
                      <a:r>
                        <a:rPr lang="en-US" dirty="0" smtClean="0"/>
                        <a:t>58000</a:t>
                      </a:r>
                      <a:endParaRPr lang="en-US" dirty="0"/>
                    </a:p>
                  </a:txBody>
                  <a:tcPr/>
                </a:tc>
                <a:tc>
                  <a:txBody>
                    <a:bodyPr/>
                    <a:lstStyle/>
                    <a:p>
                      <a:pPr algn="ctr"/>
                      <a:endParaRPr lang="en-US" dirty="0"/>
                    </a:p>
                  </a:txBody>
                  <a:tcPr/>
                </a:tc>
              </a:tr>
              <a:tr h="370840">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bl>
          </a:graphicData>
        </a:graphic>
      </p:graphicFrame>
    </p:spTree>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INTRODUCTION &amp; NECESSITY</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t>Importance of Statistics</a:t>
            </a:r>
          </a:p>
          <a:p>
            <a:r>
              <a:rPr lang="en-US" dirty="0" smtClean="0"/>
              <a:t>Meaning of Genuineness</a:t>
            </a:r>
          </a:p>
          <a:p>
            <a:r>
              <a:rPr lang="en-US" dirty="0" smtClean="0"/>
              <a:t>Meaning of Sale Instance</a:t>
            </a:r>
          </a:p>
          <a:p>
            <a:r>
              <a:rPr lang="en-US" dirty="0" smtClean="0"/>
              <a:t>Meaning of Rental Instance</a:t>
            </a:r>
          </a:p>
          <a:p>
            <a:r>
              <a:rPr lang="en-US" dirty="0" smtClean="0"/>
              <a:t>Avoid ad hoc assumptions in Valuation Report</a:t>
            </a:r>
          </a:p>
          <a:p>
            <a:r>
              <a:rPr lang="en-US" dirty="0" smtClean="0"/>
              <a:t>IVS 202 – Investigation &amp; Compliance</a:t>
            </a:r>
          </a:p>
          <a:p>
            <a:r>
              <a:rPr lang="en-US" dirty="0" smtClean="0"/>
              <a:t>IVS 104 – Basis of Value</a:t>
            </a:r>
          </a:p>
          <a:p>
            <a:endParaRPr lang="en-US" dirty="0" smtClean="0"/>
          </a:p>
          <a:p>
            <a:endParaRPr lang="en-US" dirty="0" smtClean="0"/>
          </a:p>
          <a:p>
            <a:endParaRPr lang="en-US" dirty="0"/>
          </a:p>
        </p:txBody>
      </p:sp>
    </p:spTree>
  </p:cSld>
  <p:clrMapOvr>
    <a:masterClrMapping/>
  </p:clrMapOvr>
  <p:transition>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QUALITY REGRESSION TECHNIQUE</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Regression models provide an alternative that is more flexible and objective</a:t>
            </a:r>
          </a:p>
          <a:p>
            <a:r>
              <a:rPr lang="en-US" dirty="0" smtClean="0"/>
              <a:t>A model can be built with numerous variables that are tested for impact on the value of a property</a:t>
            </a:r>
          </a:p>
          <a:p>
            <a:r>
              <a:rPr lang="en-US" dirty="0" smtClean="0"/>
              <a:t>Flexibility</a:t>
            </a:r>
          </a:p>
          <a:p>
            <a:r>
              <a:rPr lang="en-US" dirty="0" smtClean="0"/>
              <a:t>Objective Approach</a:t>
            </a:r>
          </a:p>
          <a:p>
            <a:r>
              <a:rPr lang="en-US" dirty="0" smtClean="0"/>
              <a:t>Sticking to Your Core Competency</a:t>
            </a:r>
          </a:p>
          <a:p>
            <a:pPr>
              <a:buNone/>
            </a:pPr>
            <a:endParaRPr lang="en-US" dirty="0" smtClean="0"/>
          </a:p>
          <a:p>
            <a:endParaRPr lang="en-US" dirty="0" smtClean="0"/>
          </a:p>
          <a:p>
            <a:endParaRPr lang="en-US" dirty="0" smtClean="0"/>
          </a:p>
          <a:p>
            <a:endParaRPr lang="en-US" dirty="0" smtClean="0"/>
          </a:p>
          <a:p>
            <a:pPr>
              <a:buNone/>
            </a:pPr>
            <a:endParaRPr lang="en-US" dirty="0" smtClean="0"/>
          </a:p>
        </p:txBody>
      </p:sp>
    </p:spTree>
  </p:cSld>
  <p:clrMapOvr>
    <a:masterClrMapping/>
  </p:clrMapOvr>
  <p:transition>
    <p:circl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b="1" dirty="0" smtClean="0">
                <a:solidFill>
                  <a:srgbClr val="FF0000"/>
                </a:solidFill>
              </a:rPr>
              <a:t>QUALITY REGRESSION ANALYSIS</a:t>
            </a:r>
            <a:endParaRPr lang="en-US" b="1" dirty="0">
              <a:solidFill>
                <a:srgbClr val="FF0000"/>
              </a:solidFill>
            </a:endParaRPr>
          </a:p>
        </p:txBody>
      </p:sp>
      <p:graphicFrame>
        <p:nvGraphicFramePr>
          <p:cNvPr id="4" name="Content Placeholder 3"/>
          <p:cNvGraphicFramePr>
            <a:graphicFrameLocks noGrp="1"/>
          </p:cNvGraphicFramePr>
          <p:nvPr>
            <p:ph idx="1"/>
          </p:nvPr>
        </p:nvGraphicFramePr>
        <p:xfrm>
          <a:off x="457200" y="1447800"/>
          <a:ext cx="8229599" cy="515620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421640">
                <a:tc>
                  <a:txBody>
                    <a:bodyPr/>
                    <a:lstStyle/>
                    <a:p>
                      <a:pPr algn="ctr"/>
                      <a:r>
                        <a:rPr lang="en-US" dirty="0" err="1" smtClean="0"/>
                        <a:t>Sr</a:t>
                      </a:r>
                      <a:r>
                        <a:rPr lang="en-US" dirty="0" smtClean="0"/>
                        <a:t> No</a:t>
                      </a:r>
                      <a:endParaRPr lang="en-US" dirty="0"/>
                    </a:p>
                  </a:txBody>
                  <a:tcPr/>
                </a:tc>
                <a:tc>
                  <a:txBody>
                    <a:bodyPr/>
                    <a:lstStyle/>
                    <a:p>
                      <a:pPr algn="ctr"/>
                      <a:r>
                        <a:rPr lang="en-US" dirty="0" smtClean="0"/>
                        <a:t>Factor</a:t>
                      </a:r>
                      <a:endParaRPr lang="en-US" dirty="0"/>
                    </a:p>
                  </a:txBody>
                  <a:tcPr/>
                </a:tc>
                <a:tc>
                  <a:txBody>
                    <a:bodyPr/>
                    <a:lstStyle/>
                    <a:p>
                      <a:pPr algn="ctr"/>
                      <a:r>
                        <a:rPr lang="en-US" dirty="0" smtClean="0"/>
                        <a:t>Property</a:t>
                      </a:r>
                      <a:endParaRPr lang="en-US" dirty="0"/>
                    </a:p>
                  </a:txBody>
                  <a:tcPr/>
                </a:tc>
                <a:tc>
                  <a:txBody>
                    <a:bodyPr/>
                    <a:lstStyle/>
                    <a:p>
                      <a:pPr algn="ctr"/>
                      <a:r>
                        <a:rPr lang="en-US" dirty="0" smtClean="0"/>
                        <a:t>Sale 1</a:t>
                      </a:r>
                      <a:endParaRPr lang="en-US" dirty="0"/>
                    </a:p>
                  </a:txBody>
                  <a:tcPr/>
                </a:tc>
                <a:tc>
                  <a:txBody>
                    <a:bodyPr/>
                    <a:lstStyle/>
                    <a:p>
                      <a:pPr algn="ctr"/>
                      <a:r>
                        <a:rPr lang="en-US" dirty="0" smtClean="0"/>
                        <a:t>Sale 2</a:t>
                      </a:r>
                      <a:endParaRPr lang="en-US" dirty="0"/>
                    </a:p>
                  </a:txBody>
                  <a:tcPr/>
                </a:tc>
                <a:tc>
                  <a:txBody>
                    <a:bodyPr/>
                    <a:lstStyle/>
                    <a:p>
                      <a:pPr algn="ctr"/>
                      <a:r>
                        <a:rPr lang="en-US" dirty="0" smtClean="0"/>
                        <a:t>Sale 3</a:t>
                      </a:r>
                      <a:endParaRPr lang="en-US" dirty="0"/>
                    </a:p>
                  </a:txBody>
                  <a:tcPr/>
                </a:tc>
                <a:tc>
                  <a:txBody>
                    <a:bodyPr/>
                    <a:lstStyle/>
                    <a:p>
                      <a:pPr algn="ctr"/>
                      <a:r>
                        <a:rPr lang="en-US" dirty="0" smtClean="0"/>
                        <a:t>Remarks</a:t>
                      </a:r>
                      <a:endParaRPr lang="en-US" dirty="0"/>
                    </a:p>
                  </a:txBody>
                  <a:tcPr/>
                </a:tc>
              </a:tr>
              <a:tr h="421640">
                <a:tc>
                  <a:txBody>
                    <a:bodyPr/>
                    <a:lstStyle/>
                    <a:p>
                      <a:pPr algn="ctr"/>
                      <a:r>
                        <a:rPr lang="en-US" dirty="0" smtClean="0"/>
                        <a:t>1</a:t>
                      </a:r>
                      <a:endParaRPr lang="en-US" dirty="0"/>
                    </a:p>
                  </a:txBody>
                  <a:tcPr/>
                </a:tc>
                <a:tc>
                  <a:txBody>
                    <a:bodyPr/>
                    <a:lstStyle/>
                    <a:p>
                      <a:pPr algn="ctr"/>
                      <a:r>
                        <a:rPr lang="en-US" dirty="0" smtClean="0"/>
                        <a:t>Area</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421640">
                <a:tc>
                  <a:txBody>
                    <a:bodyPr/>
                    <a:lstStyle/>
                    <a:p>
                      <a:pPr algn="ctr"/>
                      <a:r>
                        <a:rPr lang="en-US" dirty="0" smtClean="0"/>
                        <a:t>2</a:t>
                      </a:r>
                      <a:endParaRPr lang="en-US" dirty="0"/>
                    </a:p>
                  </a:txBody>
                  <a:tcPr/>
                </a:tc>
                <a:tc>
                  <a:txBody>
                    <a:bodyPr/>
                    <a:lstStyle/>
                    <a:p>
                      <a:pPr algn="ctr"/>
                      <a:r>
                        <a:rPr lang="en-US" dirty="0" smtClean="0"/>
                        <a:t>Rate/</a:t>
                      </a:r>
                      <a:r>
                        <a:rPr lang="en-US" dirty="0" err="1" smtClean="0"/>
                        <a:t>Sqm</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421640">
                <a:tc>
                  <a:txBody>
                    <a:bodyPr/>
                    <a:lstStyle/>
                    <a:p>
                      <a:pPr algn="ctr"/>
                      <a:r>
                        <a:rPr lang="en-US" dirty="0" smtClean="0"/>
                        <a:t>3</a:t>
                      </a:r>
                      <a:endParaRPr lang="en-US" dirty="0"/>
                    </a:p>
                  </a:txBody>
                  <a:tcPr/>
                </a:tc>
                <a:tc>
                  <a:txBody>
                    <a:bodyPr/>
                    <a:lstStyle/>
                    <a:p>
                      <a:pPr algn="ctr"/>
                      <a:r>
                        <a:rPr lang="en-US" sz="1400" dirty="0" smtClean="0"/>
                        <a:t>Time Factor</a:t>
                      </a:r>
                      <a:endParaRPr lang="en-US" sz="1400"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421640">
                <a:tc>
                  <a:txBody>
                    <a:bodyPr/>
                    <a:lstStyle/>
                    <a:p>
                      <a:pPr algn="ctr"/>
                      <a:r>
                        <a:rPr lang="en-US" dirty="0" smtClean="0"/>
                        <a:t>4</a:t>
                      </a:r>
                      <a:endParaRPr lang="en-US" dirty="0"/>
                    </a:p>
                  </a:txBody>
                  <a:tcPr/>
                </a:tc>
                <a:tc>
                  <a:txBody>
                    <a:bodyPr/>
                    <a:lstStyle/>
                    <a:p>
                      <a:pPr algn="ctr"/>
                      <a:r>
                        <a:rPr lang="en-US" sz="1400" dirty="0" smtClean="0"/>
                        <a:t>Adjust Time</a:t>
                      </a:r>
                      <a:endParaRPr lang="en-US" sz="1400"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421640">
                <a:tc>
                  <a:txBody>
                    <a:bodyPr/>
                    <a:lstStyle/>
                    <a:p>
                      <a:pPr algn="ctr"/>
                      <a:r>
                        <a:rPr lang="en-US" dirty="0" smtClean="0"/>
                        <a:t>5</a:t>
                      </a:r>
                      <a:endParaRPr lang="en-US" dirty="0"/>
                    </a:p>
                  </a:txBody>
                  <a:tcPr/>
                </a:tc>
                <a:tc>
                  <a:txBody>
                    <a:bodyPr/>
                    <a:lstStyle/>
                    <a:p>
                      <a:pPr algn="ctr"/>
                      <a:r>
                        <a:rPr lang="en-US" sz="1500" dirty="0" smtClean="0"/>
                        <a:t>Adjust</a:t>
                      </a:r>
                      <a:r>
                        <a:rPr lang="en-US" sz="1500" baseline="0" dirty="0" smtClean="0"/>
                        <a:t> Rate</a:t>
                      </a:r>
                      <a:endParaRPr lang="en-US" sz="1500"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421640">
                <a:tc>
                  <a:txBody>
                    <a:bodyPr/>
                    <a:lstStyle/>
                    <a:p>
                      <a:pPr algn="ctr"/>
                      <a:r>
                        <a:rPr lang="en-US" dirty="0" smtClean="0"/>
                        <a:t>6</a:t>
                      </a:r>
                      <a:endParaRPr lang="en-US" dirty="0"/>
                    </a:p>
                  </a:txBody>
                  <a:tcPr/>
                </a:tc>
                <a:tc>
                  <a:txBody>
                    <a:bodyPr/>
                    <a:lstStyle/>
                    <a:p>
                      <a:pPr algn="ctr"/>
                      <a:r>
                        <a:rPr lang="en-US" sz="1500" dirty="0" err="1" smtClean="0"/>
                        <a:t>Weightages</a:t>
                      </a:r>
                      <a:endParaRPr lang="en-US" sz="1500" dirty="0"/>
                    </a:p>
                  </a:txBody>
                  <a:tcPr/>
                </a:tc>
                <a:tc>
                  <a:txBody>
                    <a:bodyPr/>
                    <a:lstStyle/>
                    <a:p>
                      <a:pPr algn="ctr"/>
                      <a:r>
                        <a:rPr lang="en-US" sz="1500" dirty="0" smtClean="0"/>
                        <a:t>LVL  Factor</a:t>
                      </a:r>
                      <a:endParaRPr lang="en-US" sz="1500" dirty="0"/>
                    </a:p>
                  </a:txBody>
                  <a:tcPr/>
                </a:tc>
                <a:tc>
                  <a:txBody>
                    <a:bodyPr/>
                    <a:lstStyle/>
                    <a:p>
                      <a:pPr algn="ctr"/>
                      <a:r>
                        <a:rPr lang="en-US" sz="1400" dirty="0" smtClean="0"/>
                        <a:t>LVL  Factor</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LVL  Factor</a:t>
                      </a:r>
                    </a:p>
                    <a:p>
                      <a:pPr algn="ct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LVL  Factor</a:t>
                      </a:r>
                    </a:p>
                    <a:p>
                      <a:pPr algn="ct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LVL  Factor</a:t>
                      </a:r>
                    </a:p>
                    <a:p>
                      <a:pPr algn="ctr"/>
                      <a:endParaRPr lang="en-US" sz="1400" dirty="0"/>
                    </a:p>
                  </a:txBody>
                  <a:tcPr/>
                </a:tc>
              </a:tr>
              <a:tr h="421640">
                <a:tc>
                  <a:txBody>
                    <a:bodyPr/>
                    <a:lstStyle/>
                    <a:p>
                      <a:pPr algn="ctr"/>
                      <a:r>
                        <a:rPr lang="en-US" dirty="0" smtClean="0"/>
                        <a:t>7</a:t>
                      </a:r>
                      <a:endParaRPr lang="en-US" dirty="0"/>
                    </a:p>
                  </a:txBody>
                  <a:tcPr/>
                </a:tc>
                <a:tc>
                  <a:txBody>
                    <a:bodyPr/>
                    <a:lstStyle/>
                    <a:p>
                      <a:pPr algn="ctr"/>
                      <a:r>
                        <a:rPr lang="en-US" dirty="0" smtClean="0"/>
                        <a:t>Location</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421640">
                <a:tc>
                  <a:txBody>
                    <a:bodyPr/>
                    <a:lstStyle/>
                    <a:p>
                      <a:pPr algn="ctr"/>
                      <a:r>
                        <a:rPr lang="en-US" dirty="0" smtClean="0"/>
                        <a:t>8</a:t>
                      </a:r>
                      <a:endParaRPr lang="en-US" dirty="0"/>
                    </a:p>
                  </a:txBody>
                  <a:tcPr/>
                </a:tc>
                <a:tc>
                  <a:txBody>
                    <a:bodyPr/>
                    <a:lstStyle/>
                    <a:p>
                      <a:pPr algn="ctr"/>
                      <a:r>
                        <a:rPr lang="en-US" dirty="0" smtClean="0"/>
                        <a:t>Size/Area</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421640">
                <a:tc>
                  <a:txBody>
                    <a:bodyPr/>
                    <a:lstStyle/>
                    <a:p>
                      <a:pPr algn="ctr"/>
                      <a:r>
                        <a:rPr lang="en-US" dirty="0" smtClean="0"/>
                        <a:t>9</a:t>
                      </a:r>
                      <a:endParaRPr lang="en-US" dirty="0"/>
                    </a:p>
                  </a:txBody>
                  <a:tcPr/>
                </a:tc>
                <a:tc>
                  <a:txBody>
                    <a:bodyPr/>
                    <a:lstStyle/>
                    <a:p>
                      <a:pPr algn="ctr"/>
                      <a:r>
                        <a:rPr lang="en-US" dirty="0" smtClean="0"/>
                        <a:t>Age</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r>
              <a:tr h="421640">
                <a:tc>
                  <a:txBody>
                    <a:bodyPr/>
                    <a:lstStyle/>
                    <a:p>
                      <a:pPr algn="ctr"/>
                      <a:r>
                        <a:rPr lang="en-US" dirty="0" smtClean="0"/>
                        <a:t>10</a:t>
                      </a:r>
                      <a:endParaRPr lang="en-US" dirty="0"/>
                    </a:p>
                  </a:txBody>
                  <a:tcPr/>
                </a:tc>
                <a:tc>
                  <a:txBody>
                    <a:bodyPr/>
                    <a:lstStyle/>
                    <a:p>
                      <a:pPr algn="ctr"/>
                      <a:r>
                        <a:rPr lang="en-US" sz="1500" dirty="0" smtClean="0"/>
                        <a:t>Specification</a:t>
                      </a:r>
                      <a:endParaRPr lang="en-US" sz="1500" dirty="0"/>
                    </a:p>
                  </a:txBody>
                  <a:tcPr/>
                </a:tc>
                <a:tc>
                  <a:txBody>
                    <a:bodyPr/>
                    <a:lstStyle/>
                    <a:p>
                      <a:pPr algn="ctr"/>
                      <a:endParaRPr lang="en-US" sz="1500"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r>
              <a:tr h="421640">
                <a:tc>
                  <a:txBody>
                    <a:bodyPr/>
                    <a:lstStyle/>
                    <a:p>
                      <a:pPr algn="ctr"/>
                      <a:r>
                        <a:rPr lang="en-US" dirty="0" smtClean="0"/>
                        <a:t>11</a:t>
                      </a:r>
                      <a:endParaRPr lang="en-US" dirty="0"/>
                    </a:p>
                  </a:txBody>
                  <a:tcPr/>
                </a:tc>
                <a:tc>
                  <a:txBody>
                    <a:bodyPr/>
                    <a:lstStyle/>
                    <a:p>
                      <a:pPr algn="ctr"/>
                      <a:r>
                        <a:rPr lang="en-US" sz="1400" dirty="0" smtClean="0"/>
                        <a:t>Income/Rent</a:t>
                      </a:r>
                      <a:endParaRPr lang="en-US" sz="1400"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bl>
          </a:graphicData>
        </a:graphic>
      </p:graphicFrame>
    </p:spTree>
  </p:cSld>
  <p:clrMapOvr>
    <a:masterClrMapping/>
  </p:clrMapOvr>
  <p:transition>
    <p:circl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fontAlgn="auto">
              <a:spcAft>
                <a:spcPts val="0"/>
              </a:spcAft>
              <a:defRPr/>
            </a:pPr>
            <a:r>
              <a:rPr lang="en-US" b="1" dirty="0" smtClean="0">
                <a:solidFill>
                  <a:srgbClr val="00B0F0"/>
                </a:solidFill>
                <a:effectLst>
                  <a:outerShdw blurRad="38100" dist="38100" dir="2700000" algn="tl">
                    <a:srgbClr val="000000">
                      <a:alpha val="43137"/>
                    </a:srgbClr>
                  </a:outerShdw>
                </a:effectLst>
              </a:rPr>
              <a:t>Proud of Civil Engineering </a:t>
            </a:r>
            <a:r>
              <a:rPr lang="en-US" sz="4000" dirty="0" smtClean="0">
                <a:solidFill>
                  <a:srgbClr val="00B0F0"/>
                </a:solidFill>
                <a:effectLst>
                  <a:outerShdw blurRad="38100" dist="38100" dir="2700000" algn="tl">
                    <a:srgbClr val="000000">
                      <a:alpha val="43137"/>
                    </a:srgbClr>
                  </a:outerShdw>
                </a:effectLst>
              </a:rPr>
              <a:t/>
            </a:r>
            <a:br>
              <a:rPr lang="en-US" sz="4000" dirty="0" smtClean="0">
                <a:solidFill>
                  <a:srgbClr val="00B0F0"/>
                </a:solidFill>
                <a:effectLst>
                  <a:outerShdw blurRad="38100" dist="38100" dir="2700000" algn="tl">
                    <a:srgbClr val="000000">
                      <a:alpha val="43137"/>
                    </a:srgbClr>
                  </a:outerShdw>
                </a:effectLst>
              </a:rPr>
            </a:br>
            <a:endParaRPr lang="en-US" dirty="0"/>
          </a:p>
        </p:txBody>
      </p:sp>
      <p:pic>
        <p:nvPicPr>
          <p:cNvPr id="1026" name="Picture 2" descr="http://archisafe.com/SANTIAGO%20CALATRAVA.jpg"/>
          <p:cNvPicPr>
            <a:picLocks noChangeAspect="1" noChangeArrowheads="1"/>
          </p:cNvPicPr>
          <p:nvPr/>
        </p:nvPicPr>
        <p:blipFill>
          <a:blip r:embed="rId2"/>
          <a:srcRect/>
          <a:stretch>
            <a:fillRect/>
          </a:stretch>
        </p:blipFill>
        <p:spPr bwMode="auto">
          <a:xfrm>
            <a:off x="0" y="609600"/>
            <a:ext cx="9144000" cy="6248400"/>
          </a:xfrm>
          <a:prstGeom prst="rect">
            <a:avLst/>
          </a:prstGeom>
          <a:noFill/>
          <a:ln w="9525">
            <a:noFill/>
            <a:miter lim="800000"/>
            <a:headEnd/>
            <a:tailEnd/>
          </a:ln>
        </p:spPr>
      </p:pic>
      <p:pic>
        <p:nvPicPr>
          <p:cNvPr id="1028" name="Picture 4" descr="http://1.bp.blogspot.com/_kYRqgne66jw/TUgwbCJaFDI/AAAAAAAAAjE/gDAQPktTHSg/s1600/santiago-calatrava-valencia.jpg"/>
          <p:cNvPicPr>
            <a:picLocks noChangeAspect="1" noChangeArrowheads="1"/>
          </p:cNvPicPr>
          <p:nvPr/>
        </p:nvPicPr>
        <p:blipFill>
          <a:blip r:embed="rId3"/>
          <a:srcRect/>
          <a:stretch>
            <a:fillRect/>
          </a:stretch>
        </p:blipFill>
        <p:spPr bwMode="auto">
          <a:xfrm>
            <a:off x="0" y="633413"/>
            <a:ext cx="8991600" cy="6224587"/>
          </a:xfrm>
          <a:prstGeom prst="rect">
            <a:avLst/>
          </a:prstGeom>
          <a:noFill/>
          <a:ln w="9525">
            <a:noFill/>
            <a:miter lim="800000"/>
            <a:headEnd/>
            <a:tailEnd/>
          </a:ln>
        </p:spPr>
      </p:pic>
      <p:pic>
        <p:nvPicPr>
          <p:cNvPr id="1030" name="Picture 6" descr="http://2.bp.blogspot.com/-zOsLXKdlikM/UEJkPJ4X9QI/AAAAAAAAAJk/U8rmKHmSShM/s1600/1000-Calatrava.jpg"/>
          <p:cNvPicPr>
            <a:picLocks noChangeAspect="1" noChangeArrowheads="1"/>
          </p:cNvPicPr>
          <p:nvPr/>
        </p:nvPicPr>
        <p:blipFill>
          <a:blip r:embed="rId4"/>
          <a:srcRect/>
          <a:stretch>
            <a:fillRect/>
          </a:stretch>
        </p:blipFill>
        <p:spPr bwMode="auto">
          <a:xfrm>
            <a:off x="762000" y="609600"/>
            <a:ext cx="7391400" cy="5810250"/>
          </a:xfrm>
          <a:prstGeom prst="rect">
            <a:avLst/>
          </a:prstGeom>
          <a:noFill/>
          <a:ln w="9525">
            <a:noFill/>
            <a:miter lim="800000"/>
            <a:headEnd/>
            <a:tailEnd/>
          </a:ln>
        </p:spPr>
      </p:pic>
      <p:pic>
        <p:nvPicPr>
          <p:cNvPr id="1032" name="Picture 8" descr="http://assets.inhabitat.com/wp-content/blogs.dir/1/files/2012/04/Florida-Polytechnic-Santiago-Calatrava-2-537x302.jpg"/>
          <p:cNvPicPr>
            <a:picLocks noChangeAspect="1" noChangeArrowheads="1"/>
          </p:cNvPicPr>
          <p:nvPr/>
        </p:nvPicPr>
        <p:blipFill>
          <a:blip r:embed="rId5"/>
          <a:srcRect/>
          <a:stretch>
            <a:fillRect/>
          </a:stretch>
        </p:blipFill>
        <p:spPr bwMode="auto">
          <a:xfrm>
            <a:off x="65088" y="914400"/>
            <a:ext cx="9078912" cy="5105400"/>
          </a:xfrm>
          <a:prstGeom prst="rect">
            <a:avLst/>
          </a:prstGeom>
          <a:noFill/>
          <a:ln w="9525">
            <a:noFill/>
            <a:miter lim="800000"/>
            <a:headEnd/>
            <a:tailEnd/>
          </a:ln>
        </p:spPr>
      </p:pic>
      <p:sp>
        <p:nvSpPr>
          <p:cNvPr id="23559" name="AutoShape 10" descr="http://michaelacernescu.com/Image/0SC18bb.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latin typeface="Calibri" pitchFamily="34" charset="0"/>
            </a:endParaRPr>
          </a:p>
        </p:txBody>
      </p:sp>
      <p:pic>
        <p:nvPicPr>
          <p:cNvPr id="1036" name="Picture 12" descr="http://www.jiancai365.cn/oledit/UploadFile/200712/2007127153840743.jpg"/>
          <p:cNvPicPr>
            <a:picLocks noChangeAspect="1" noChangeArrowheads="1"/>
          </p:cNvPicPr>
          <p:nvPr/>
        </p:nvPicPr>
        <p:blipFill>
          <a:blip r:embed="rId6"/>
          <a:srcRect/>
          <a:stretch>
            <a:fillRect/>
          </a:stretch>
        </p:blipFill>
        <p:spPr bwMode="auto">
          <a:xfrm>
            <a:off x="1524000" y="639763"/>
            <a:ext cx="6172200" cy="6218237"/>
          </a:xfrm>
          <a:prstGeom prst="rect">
            <a:avLst/>
          </a:prstGeom>
          <a:noFill/>
          <a:ln w="9525">
            <a:noFill/>
            <a:miter lim="800000"/>
            <a:headEnd/>
            <a:tailEnd/>
          </a:ln>
        </p:spPr>
      </p:pic>
      <p:pic>
        <p:nvPicPr>
          <p:cNvPr id="1038" name="Picture 14" descr="http://media.indiatimes.in/media/content/2012/May/geisel-building-1_1336206433_1336206439_640x640.jpg"/>
          <p:cNvPicPr>
            <a:picLocks noChangeAspect="1" noChangeArrowheads="1"/>
          </p:cNvPicPr>
          <p:nvPr/>
        </p:nvPicPr>
        <p:blipFill>
          <a:blip r:embed="rId7"/>
          <a:srcRect/>
          <a:stretch>
            <a:fillRect/>
          </a:stretch>
        </p:blipFill>
        <p:spPr bwMode="auto">
          <a:xfrm>
            <a:off x="0" y="609600"/>
            <a:ext cx="9036050" cy="5943600"/>
          </a:xfrm>
          <a:prstGeom prst="rect">
            <a:avLst/>
          </a:prstGeom>
          <a:noFill/>
          <a:ln w="9525">
            <a:noFill/>
            <a:miter lim="800000"/>
            <a:headEnd/>
            <a:tailEnd/>
          </a:ln>
        </p:spPr>
      </p:pic>
      <p:pic>
        <p:nvPicPr>
          <p:cNvPr id="1040" name="Picture 16" descr="http://www.architecturaldigest.com/architecture/2013-02/best-architectural-projects-slideshow/_jcr_content/par/cn_contentwell/par-main/cn_ad_slideshow/item15.rendition.slideshowVertical.buzzworthy-buildings-16-absolute-world.jpg"/>
          <p:cNvPicPr>
            <a:picLocks noChangeAspect="1" noChangeArrowheads="1"/>
          </p:cNvPicPr>
          <p:nvPr/>
        </p:nvPicPr>
        <p:blipFill>
          <a:blip r:embed="rId8"/>
          <a:srcRect/>
          <a:stretch>
            <a:fillRect/>
          </a:stretch>
        </p:blipFill>
        <p:spPr bwMode="auto">
          <a:xfrm>
            <a:off x="2514600" y="663575"/>
            <a:ext cx="3810000" cy="6194425"/>
          </a:xfrm>
          <a:prstGeom prst="rect">
            <a:avLst/>
          </a:prstGeom>
          <a:noFill/>
          <a:ln w="9525">
            <a:noFill/>
            <a:miter lim="800000"/>
            <a:headEnd/>
            <a:tailEnd/>
          </a:ln>
        </p:spPr>
      </p:pic>
      <p:pic>
        <p:nvPicPr>
          <p:cNvPr id="1042" name="Picture 18" descr="http://casualexpat.com/sites/default/files/styles/full-width/public/photos/burj-khalifa-dubai-01.jpg"/>
          <p:cNvPicPr>
            <a:picLocks noChangeAspect="1" noChangeArrowheads="1"/>
          </p:cNvPicPr>
          <p:nvPr/>
        </p:nvPicPr>
        <p:blipFill>
          <a:blip r:embed="rId9"/>
          <a:srcRect/>
          <a:stretch>
            <a:fillRect/>
          </a:stretch>
        </p:blipFill>
        <p:spPr bwMode="auto">
          <a:xfrm>
            <a:off x="2133600" y="647700"/>
            <a:ext cx="4143375" cy="6210300"/>
          </a:xfrm>
          <a:prstGeom prst="rect">
            <a:avLst/>
          </a:prstGeom>
          <a:noFill/>
          <a:ln w="9525">
            <a:noFill/>
            <a:miter lim="800000"/>
            <a:headEnd/>
            <a:tailEnd/>
          </a:ln>
        </p:spPr>
      </p:pic>
      <p:pic>
        <p:nvPicPr>
          <p:cNvPr id="14338" name="Picture 2" descr="http://www.funnchill.com/wp-content/uploads/2011/02/image0131.jpg"/>
          <p:cNvPicPr>
            <a:picLocks noChangeAspect="1" noChangeArrowheads="1"/>
          </p:cNvPicPr>
          <p:nvPr/>
        </p:nvPicPr>
        <p:blipFill>
          <a:blip r:embed="rId10"/>
          <a:srcRect/>
          <a:stretch>
            <a:fillRect/>
          </a:stretch>
        </p:blipFill>
        <p:spPr bwMode="auto">
          <a:xfrm>
            <a:off x="0" y="609600"/>
            <a:ext cx="9144000" cy="6100763"/>
          </a:xfrm>
          <a:prstGeom prst="rect">
            <a:avLst/>
          </a:prstGeom>
          <a:noFill/>
          <a:ln w="9525">
            <a:noFill/>
            <a:miter lim="800000"/>
            <a:headEnd/>
            <a:tailEnd/>
          </a:ln>
        </p:spPr>
      </p:pic>
      <p:pic>
        <p:nvPicPr>
          <p:cNvPr id="14340" name="Picture 4" descr="http://www.designbuzz.com/wp-content/uploads/2012/07/squ1_sa9Fi_7071.jpg"/>
          <p:cNvPicPr>
            <a:picLocks noChangeAspect="1" noChangeArrowheads="1"/>
          </p:cNvPicPr>
          <p:nvPr/>
        </p:nvPicPr>
        <p:blipFill>
          <a:blip r:embed="rId11"/>
          <a:srcRect/>
          <a:stretch>
            <a:fillRect/>
          </a:stretch>
        </p:blipFill>
        <p:spPr bwMode="auto">
          <a:xfrm>
            <a:off x="1066800" y="609600"/>
            <a:ext cx="6248400" cy="6248400"/>
          </a:xfrm>
          <a:prstGeom prst="rect">
            <a:avLst/>
          </a:prstGeom>
          <a:noFill/>
          <a:ln w="9525">
            <a:noFill/>
            <a:miter lim="800000"/>
            <a:headEnd/>
            <a:tailEnd/>
          </a:ln>
        </p:spPr>
      </p:pic>
      <p:pic>
        <p:nvPicPr>
          <p:cNvPr id="14342" name="Picture 6" descr="http://www.myfreewallpapershub.com/wp-content/uploads/2014/02/the-peoples-building-01.jpg"/>
          <p:cNvPicPr>
            <a:picLocks noChangeAspect="1" noChangeArrowheads="1"/>
          </p:cNvPicPr>
          <p:nvPr/>
        </p:nvPicPr>
        <p:blipFill>
          <a:blip r:embed="rId12"/>
          <a:srcRect/>
          <a:stretch>
            <a:fillRect/>
          </a:stretch>
        </p:blipFill>
        <p:spPr bwMode="auto">
          <a:xfrm>
            <a:off x="0" y="609600"/>
            <a:ext cx="9132888" cy="5791200"/>
          </a:xfrm>
          <a:prstGeom prst="rect">
            <a:avLst/>
          </a:prstGeom>
          <a:noFill/>
          <a:ln w="9525">
            <a:noFill/>
            <a:miter lim="800000"/>
            <a:headEnd/>
            <a:tailEnd/>
          </a:ln>
        </p:spPr>
      </p:pic>
      <p:pic>
        <p:nvPicPr>
          <p:cNvPr id="14344" name="Picture 8" descr="http://www.funinstore.com/wp-content/uploads/2011/01/device-to-root-out-evil-vancouver-canada-1.jpg"/>
          <p:cNvPicPr>
            <a:picLocks noChangeAspect="1" noChangeArrowheads="1"/>
          </p:cNvPicPr>
          <p:nvPr/>
        </p:nvPicPr>
        <p:blipFill>
          <a:blip r:embed="rId13"/>
          <a:srcRect/>
          <a:stretch>
            <a:fillRect/>
          </a:stretch>
        </p:blipFill>
        <p:spPr bwMode="auto">
          <a:xfrm>
            <a:off x="0" y="609600"/>
            <a:ext cx="9144000" cy="6084888"/>
          </a:xfrm>
          <a:prstGeom prst="rect">
            <a:avLst/>
          </a:prstGeom>
          <a:noFill/>
          <a:ln w="9525">
            <a:noFill/>
            <a:miter lim="800000"/>
            <a:headEnd/>
            <a:tailEnd/>
          </a:ln>
        </p:spPr>
      </p:pic>
      <p:pic>
        <p:nvPicPr>
          <p:cNvPr id="14346" name="Picture 10" descr="http://factswork.com/wp-content/uploads/2010/05/most-unique-buildings-in-the-world-the-astra-house.jpg"/>
          <p:cNvPicPr>
            <a:picLocks noChangeAspect="1" noChangeArrowheads="1"/>
          </p:cNvPicPr>
          <p:nvPr/>
        </p:nvPicPr>
        <p:blipFill>
          <a:blip r:embed="rId14"/>
          <a:srcRect/>
          <a:stretch>
            <a:fillRect/>
          </a:stretch>
        </p:blipFill>
        <p:spPr bwMode="auto">
          <a:xfrm>
            <a:off x="1600200" y="668338"/>
            <a:ext cx="5638800" cy="6189662"/>
          </a:xfrm>
          <a:prstGeom prst="rect">
            <a:avLst/>
          </a:prstGeom>
          <a:noFill/>
          <a:ln w="9525">
            <a:noFill/>
            <a:miter lim="800000"/>
            <a:headEnd/>
            <a:tailEnd/>
          </a:ln>
        </p:spPr>
      </p:pic>
      <p:pic>
        <p:nvPicPr>
          <p:cNvPr id="14348" name="Picture 12" descr="http://2.bp.blogspot.com/-tiUme2nGpnU/T7crRDDgcII/AAAAAAAAOHM/LUDkusaMvEA/s400/unique-building-architecture-30.jpg"/>
          <p:cNvPicPr>
            <a:picLocks noChangeAspect="1" noChangeArrowheads="1"/>
          </p:cNvPicPr>
          <p:nvPr/>
        </p:nvPicPr>
        <p:blipFill>
          <a:blip r:embed="rId15"/>
          <a:srcRect/>
          <a:stretch>
            <a:fillRect/>
          </a:stretch>
        </p:blipFill>
        <p:spPr bwMode="auto">
          <a:xfrm>
            <a:off x="838200" y="635000"/>
            <a:ext cx="6781800" cy="6223000"/>
          </a:xfrm>
          <a:prstGeom prst="rect">
            <a:avLst/>
          </a:prstGeom>
          <a:noFill/>
          <a:ln w="9525">
            <a:noFill/>
            <a:miter lim="800000"/>
            <a:headEnd/>
            <a:tailEnd/>
          </a:ln>
        </p:spPr>
      </p:pic>
      <p:pic>
        <p:nvPicPr>
          <p:cNvPr id="14350" name="Picture 14" descr="http://www.essential-architecture.com/TEN/unique(10).jpg"/>
          <p:cNvPicPr>
            <a:picLocks noChangeAspect="1" noChangeArrowheads="1"/>
          </p:cNvPicPr>
          <p:nvPr/>
        </p:nvPicPr>
        <p:blipFill>
          <a:blip r:embed="rId16"/>
          <a:srcRect/>
          <a:stretch>
            <a:fillRect/>
          </a:stretch>
        </p:blipFill>
        <p:spPr bwMode="auto">
          <a:xfrm>
            <a:off x="0" y="609600"/>
            <a:ext cx="4986338" cy="6248400"/>
          </a:xfrm>
          <a:prstGeom prst="rect">
            <a:avLst/>
          </a:prstGeom>
          <a:noFill/>
          <a:ln w="9525">
            <a:noFill/>
            <a:miter lim="800000"/>
            <a:headEnd/>
            <a:tailEnd/>
          </a:ln>
        </p:spPr>
      </p:pic>
      <p:pic>
        <p:nvPicPr>
          <p:cNvPr id="14352" name="Picture 16" descr="http://www.myfreewallpapershub.com/wp-content/uploads/2014/02/CyberTecture-Egg-Building.jpg"/>
          <p:cNvPicPr>
            <a:picLocks noChangeAspect="1" noChangeArrowheads="1"/>
          </p:cNvPicPr>
          <p:nvPr/>
        </p:nvPicPr>
        <p:blipFill>
          <a:blip r:embed="rId17"/>
          <a:srcRect/>
          <a:stretch>
            <a:fillRect/>
          </a:stretch>
        </p:blipFill>
        <p:spPr bwMode="auto">
          <a:xfrm>
            <a:off x="0" y="609600"/>
            <a:ext cx="9144000" cy="6461125"/>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par>
                          <p:cTn id="8" fill="hold">
                            <p:stCondLst>
                              <p:cond delay="500"/>
                            </p:stCondLst>
                            <p:childTnLst>
                              <p:par>
                                <p:cTn id="9" presetID="9" presetClass="entr" presetSubtype="0" fill="hold" nodeType="afterEffect">
                                  <p:stCondLst>
                                    <p:cond delay="5000"/>
                                  </p:stCondLst>
                                  <p:childTnLst>
                                    <p:set>
                                      <p:cBhvr>
                                        <p:cTn id="10" dur="1" fill="hold">
                                          <p:stCondLst>
                                            <p:cond delay="0"/>
                                          </p:stCondLst>
                                        </p:cTn>
                                        <p:tgtEl>
                                          <p:spTgt spid="1028"/>
                                        </p:tgtEl>
                                        <p:attrNameLst>
                                          <p:attrName>style.visibility</p:attrName>
                                        </p:attrNameLst>
                                      </p:cBhvr>
                                      <p:to>
                                        <p:strVal val="visible"/>
                                      </p:to>
                                    </p:set>
                                    <p:animEffect transition="in" filter="dissolve">
                                      <p:cBhvr>
                                        <p:cTn id="11" dur="500"/>
                                        <p:tgtEl>
                                          <p:spTgt spid="1028"/>
                                        </p:tgtEl>
                                      </p:cBhvr>
                                    </p:animEffect>
                                  </p:childTnLst>
                                </p:cTn>
                              </p:par>
                            </p:childTnLst>
                          </p:cTn>
                        </p:par>
                        <p:par>
                          <p:cTn id="12" fill="hold">
                            <p:stCondLst>
                              <p:cond delay="6000"/>
                            </p:stCondLst>
                            <p:childTnLst>
                              <p:par>
                                <p:cTn id="13" presetID="9" presetClass="entr" presetSubtype="0" fill="hold" nodeType="afterEffect">
                                  <p:stCondLst>
                                    <p:cond delay="5000"/>
                                  </p:stCondLst>
                                  <p:childTnLst>
                                    <p:set>
                                      <p:cBhvr>
                                        <p:cTn id="14" dur="1" fill="hold">
                                          <p:stCondLst>
                                            <p:cond delay="0"/>
                                          </p:stCondLst>
                                        </p:cTn>
                                        <p:tgtEl>
                                          <p:spTgt spid="1030"/>
                                        </p:tgtEl>
                                        <p:attrNameLst>
                                          <p:attrName>style.visibility</p:attrName>
                                        </p:attrNameLst>
                                      </p:cBhvr>
                                      <p:to>
                                        <p:strVal val="visible"/>
                                      </p:to>
                                    </p:set>
                                    <p:animEffect transition="in" filter="dissolve">
                                      <p:cBhvr>
                                        <p:cTn id="15" dur="500"/>
                                        <p:tgtEl>
                                          <p:spTgt spid="1030"/>
                                        </p:tgtEl>
                                      </p:cBhvr>
                                    </p:animEffect>
                                  </p:childTnLst>
                                </p:cTn>
                              </p:par>
                            </p:childTnLst>
                          </p:cTn>
                        </p:par>
                        <p:par>
                          <p:cTn id="16" fill="hold">
                            <p:stCondLst>
                              <p:cond delay="11500"/>
                            </p:stCondLst>
                            <p:childTnLst>
                              <p:par>
                                <p:cTn id="17" presetID="9" presetClass="entr" presetSubtype="0" fill="hold" nodeType="afterEffect">
                                  <p:stCondLst>
                                    <p:cond delay="5000"/>
                                  </p:stCondLst>
                                  <p:childTnLst>
                                    <p:set>
                                      <p:cBhvr>
                                        <p:cTn id="18" dur="1" fill="hold">
                                          <p:stCondLst>
                                            <p:cond delay="0"/>
                                          </p:stCondLst>
                                        </p:cTn>
                                        <p:tgtEl>
                                          <p:spTgt spid="1032"/>
                                        </p:tgtEl>
                                        <p:attrNameLst>
                                          <p:attrName>style.visibility</p:attrName>
                                        </p:attrNameLst>
                                      </p:cBhvr>
                                      <p:to>
                                        <p:strVal val="visible"/>
                                      </p:to>
                                    </p:set>
                                    <p:animEffect transition="in" filter="dissolve">
                                      <p:cBhvr>
                                        <p:cTn id="19" dur="500"/>
                                        <p:tgtEl>
                                          <p:spTgt spid="1032"/>
                                        </p:tgtEl>
                                      </p:cBhvr>
                                    </p:animEffect>
                                  </p:childTnLst>
                                </p:cTn>
                              </p:par>
                            </p:childTnLst>
                          </p:cTn>
                        </p:par>
                        <p:par>
                          <p:cTn id="20" fill="hold">
                            <p:stCondLst>
                              <p:cond delay="17000"/>
                            </p:stCondLst>
                            <p:childTnLst>
                              <p:par>
                                <p:cTn id="21" presetID="9" presetClass="entr" presetSubtype="0" fill="hold" nodeType="afterEffect">
                                  <p:stCondLst>
                                    <p:cond delay="5000"/>
                                  </p:stCondLst>
                                  <p:childTnLst>
                                    <p:set>
                                      <p:cBhvr>
                                        <p:cTn id="22" dur="1" fill="hold">
                                          <p:stCondLst>
                                            <p:cond delay="0"/>
                                          </p:stCondLst>
                                        </p:cTn>
                                        <p:tgtEl>
                                          <p:spTgt spid="1036"/>
                                        </p:tgtEl>
                                        <p:attrNameLst>
                                          <p:attrName>style.visibility</p:attrName>
                                        </p:attrNameLst>
                                      </p:cBhvr>
                                      <p:to>
                                        <p:strVal val="visible"/>
                                      </p:to>
                                    </p:set>
                                    <p:animEffect transition="in" filter="dissolve">
                                      <p:cBhvr>
                                        <p:cTn id="23" dur="500"/>
                                        <p:tgtEl>
                                          <p:spTgt spid="1036"/>
                                        </p:tgtEl>
                                      </p:cBhvr>
                                    </p:animEffect>
                                  </p:childTnLst>
                                </p:cTn>
                              </p:par>
                            </p:childTnLst>
                          </p:cTn>
                        </p:par>
                        <p:par>
                          <p:cTn id="24" fill="hold">
                            <p:stCondLst>
                              <p:cond delay="22500"/>
                            </p:stCondLst>
                            <p:childTnLst>
                              <p:par>
                                <p:cTn id="25" presetID="9" presetClass="entr" presetSubtype="0" fill="hold" nodeType="afterEffect">
                                  <p:stCondLst>
                                    <p:cond delay="5000"/>
                                  </p:stCondLst>
                                  <p:childTnLst>
                                    <p:set>
                                      <p:cBhvr>
                                        <p:cTn id="26" dur="1" fill="hold">
                                          <p:stCondLst>
                                            <p:cond delay="0"/>
                                          </p:stCondLst>
                                        </p:cTn>
                                        <p:tgtEl>
                                          <p:spTgt spid="1038"/>
                                        </p:tgtEl>
                                        <p:attrNameLst>
                                          <p:attrName>style.visibility</p:attrName>
                                        </p:attrNameLst>
                                      </p:cBhvr>
                                      <p:to>
                                        <p:strVal val="visible"/>
                                      </p:to>
                                    </p:set>
                                    <p:animEffect transition="in" filter="dissolve">
                                      <p:cBhvr>
                                        <p:cTn id="27" dur="500"/>
                                        <p:tgtEl>
                                          <p:spTgt spid="1038"/>
                                        </p:tgtEl>
                                      </p:cBhvr>
                                    </p:animEffect>
                                  </p:childTnLst>
                                </p:cTn>
                              </p:par>
                            </p:childTnLst>
                          </p:cTn>
                        </p:par>
                        <p:par>
                          <p:cTn id="28" fill="hold">
                            <p:stCondLst>
                              <p:cond delay="28000"/>
                            </p:stCondLst>
                            <p:childTnLst>
                              <p:par>
                                <p:cTn id="29" presetID="9" presetClass="entr" presetSubtype="0" fill="hold" nodeType="afterEffect">
                                  <p:stCondLst>
                                    <p:cond delay="5000"/>
                                  </p:stCondLst>
                                  <p:childTnLst>
                                    <p:set>
                                      <p:cBhvr>
                                        <p:cTn id="30" dur="1" fill="hold">
                                          <p:stCondLst>
                                            <p:cond delay="0"/>
                                          </p:stCondLst>
                                        </p:cTn>
                                        <p:tgtEl>
                                          <p:spTgt spid="1040"/>
                                        </p:tgtEl>
                                        <p:attrNameLst>
                                          <p:attrName>style.visibility</p:attrName>
                                        </p:attrNameLst>
                                      </p:cBhvr>
                                      <p:to>
                                        <p:strVal val="visible"/>
                                      </p:to>
                                    </p:set>
                                    <p:animEffect transition="in" filter="dissolve">
                                      <p:cBhvr>
                                        <p:cTn id="31" dur="500"/>
                                        <p:tgtEl>
                                          <p:spTgt spid="1040"/>
                                        </p:tgtEl>
                                      </p:cBhvr>
                                    </p:animEffect>
                                  </p:childTnLst>
                                </p:cTn>
                              </p:par>
                            </p:childTnLst>
                          </p:cTn>
                        </p:par>
                        <p:par>
                          <p:cTn id="32" fill="hold">
                            <p:stCondLst>
                              <p:cond delay="33500"/>
                            </p:stCondLst>
                            <p:childTnLst>
                              <p:par>
                                <p:cTn id="33" presetID="9" presetClass="entr" presetSubtype="0" fill="hold" nodeType="afterEffect">
                                  <p:stCondLst>
                                    <p:cond delay="5000"/>
                                  </p:stCondLst>
                                  <p:childTnLst>
                                    <p:set>
                                      <p:cBhvr>
                                        <p:cTn id="34" dur="1" fill="hold">
                                          <p:stCondLst>
                                            <p:cond delay="0"/>
                                          </p:stCondLst>
                                        </p:cTn>
                                        <p:tgtEl>
                                          <p:spTgt spid="1042"/>
                                        </p:tgtEl>
                                        <p:attrNameLst>
                                          <p:attrName>style.visibility</p:attrName>
                                        </p:attrNameLst>
                                      </p:cBhvr>
                                      <p:to>
                                        <p:strVal val="visible"/>
                                      </p:to>
                                    </p:set>
                                    <p:animEffect transition="in" filter="dissolve">
                                      <p:cBhvr>
                                        <p:cTn id="35" dur="500"/>
                                        <p:tgtEl>
                                          <p:spTgt spid="1042"/>
                                        </p:tgtEl>
                                      </p:cBhvr>
                                    </p:animEffect>
                                  </p:childTnLst>
                                </p:cTn>
                              </p:par>
                            </p:childTnLst>
                          </p:cTn>
                        </p:par>
                        <p:par>
                          <p:cTn id="36" fill="hold">
                            <p:stCondLst>
                              <p:cond delay="39000"/>
                            </p:stCondLst>
                            <p:childTnLst>
                              <p:par>
                                <p:cTn id="37" presetID="9" presetClass="entr" presetSubtype="0" fill="hold" nodeType="afterEffect">
                                  <p:stCondLst>
                                    <p:cond delay="5000"/>
                                  </p:stCondLst>
                                  <p:childTnLst>
                                    <p:set>
                                      <p:cBhvr>
                                        <p:cTn id="38" dur="1" fill="hold">
                                          <p:stCondLst>
                                            <p:cond delay="0"/>
                                          </p:stCondLst>
                                        </p:cTn>
                                        <p:tgtEl>
                                          <p:spTgt spid="14338"/>
                                        </p:tgtEl>
                                        <p:attrNameLst>
                                          <p:attrName>style.visibility</p:attrName>
                                        </p:attrNameLst>
                                      </p:cBhvr>
                                      <p:to>
                                        <p:strVal val="visible"/>
                                      </p:to>
                                    </p:set>
                                    <p:animEffect transition="in" filter="dissolve">
                                      <p:cBhvr>
                                        <p:cTn id="39" dur="500"/>
                                        <p:tgtEl>
                                          <p:spTgt spid="14338"/>
                                        </p:tgtEl>
                                      </p:cBhvr>
                                    </p:animEffect>
                                  </p:childTnLst>
                                </p:cTn>
                              </p:par>
                            </p:childTnLst>
                          </p:cTn>
                        </p:par>
                        <p:par>
                          <p:cTn id="40" fill="hold">
                            <p:stCondLst>
                              <p:cond delay="44500"/>
                            </p:stCondLst>
                            <p:childTnLst>
                              <p:par>
                                <p:cTn id="41" presetID="9" presetClass="entr" presetSubtype="0" fill="hold" nodeType="afterEffect">
                                  <p:stCondLst>
                                    <p:cond delay="5000"/>
                                  </p:stCondLst>
                                  <p:childTnLst>
                                    <p:set>
                                      <p:cBhvr>
                                        <p:cTn id="42" dur="1" fill="hold">
                                          <p:stCondLst>
                                            <p:cond delay="0"/>
                                          </p:stCondLst>
                                        </p:cTn>
                                        <p:tgtEl>
                                          <p:spTgt spid="14340"/>
                                        </p:tgtEl>
                                        <p:attrNameLst>
                                          <p:attrName>style.visibility</p:attrName>
                                        </p:attrNameLst>
                                      </p:cBhvr>
                                      <p:to>
                                        <p:strVal val="visible"/>
                                      </p:to>
                                    </p:set>
                                    <p:animEffect transition="in" filter="dissolve">
                                      <p:cBhvr>
                                        <p:cTn id="43" dur="500"/>
                                        <p:tgtEl>
                                          <p:spTgt spid="14340"/>
                                        </p:tgtEl>
                                      </p:cBhvr>
                                    </p:animEffect>
                                  </p:childTnLst>
                                </p:cTn>
                              </p:par>
                            </p:childTnLst>
                          </p:cTn>
                        </p:par>
                        <p:par>
                          <p:cTn id="44" fill="hold">
                            <p:stCondLst>
                              <p:cond delay="50000"/>
                            </p:stCondLst>
                            <p:childTnLst>
                              <p:par>
                                <p:cTn id="45" presetID="9" presetClass="entr" presetSubtype="0" fill="hold" nodeType="afterEffect">
                                  <p:stCondLst>
                                    <p:cond delay="5000"/>
                                  </p:stCondLst>
                                  <p:childTnLst>
                                    <p:set>
                                      <p:cBhvr>
                                        <p:cTn id="46" dur="1" fill="hold">
                                          <p:stCondLst>
                                            <p:cond delay="0"/>
                                          </p:stCondLst>
                                        </p:cTn>
                                        <p:tgtEl>
                                          <p:spTgt spid="14342"/>
                                        </p:tgtEl>
                                        <p:attrNameLst>
                                          <p:attrName>style.visibility</p:attrName>
                                        </p:attrNameLst>
                                      </p:cBhvr>
                                      <p:to>
                                        <p:strVal val="visible"/>
                                      </p:to>
                                    </p:set>
                                    <p:animEffect transition="in" filter="dissolve">
                                      <p:cBhvr>
                                        <p:cTn id="47" dur="500"/>
                                        <p:tgtEl>
                                          <p:spTgt spid="14342"/>
                                        </p:tgtEl>
                                      </p:cBhvr>
                                    </p:animEffect>
                                  </p:childTnLst>
                                </p:cTn>
                              </p:par>
                            </p:childTnLst>
                          </p:cTn>
                        </p:par>
                        <p:par>
                          <p:cTn id="48" fill="hold">
                            <p:stCondLst>
                              <p:cond delay="55500"/>
                            </p:stCondLst>
                            <p:childTnLst>
                              <p:par>
                                <p:cTn id="49" presetID="9" presetClass="entr" presetSubtype="0" fill="hold" nodeType="afterEffect">
                                  <p:stCondLst>
                                    <p:cond delay="5000"/>
                                  </p:stCondLst>
                                  <p:childTnLst>
                                    <p:set>
                                      <p:cBhvr>
                                        <p:cTn id="50" dur="1" fill="hold">
                                          <p:stCondLst>
                                            <p:cond delay="0"/>
                                          </p:stCondLst>
                                        </p:cTn>
                                        <p:tgtEl>
                                          <p:spTgt spid="14344"/>
                                        </p:tgtEl>
                                        <p:attrNameLst>
                                          <p:attrName>style.visibility</p:attrName>
                                        </p:attrNameLst>
                                      </p:cBhvr>
                                      <p:to>
                                        <p:strVal val="visible"/>
                                      </p:to>
                                    </p:set>
                                    <p:animEffect transition="in" filter="dissolve">
                                      <p:cBhvr>
                                        <p:cTn id="51" dur="500"/>
                                        <p:tgtEl>
                                          <p:spTgt spid="14344"/>
                                        </p:tgtEl>
                                      </p:cBhvr>
                                    </p:animEffect>
                                  </p:childTnLst>
                                </p:cTn>
                              </p:par>
                            </p:childTnLst>
                          </p:cTn>
                        </p:par>
                        <p:par>
                          <p:cTn id="52" fill="hold">
                            <p:stCondLst>
                              <p:cond delay="61000"/>
                            </p:stCondLst>
                            <p:childTnLst>
                              <p:par>
                                <p:cTn id="53" presetID="9" presetClass="entr" presetSubtype="0" fill="hold" nodeType="afterEffect">
                                  <p:stCondLst>
                                    <p:cond delay="5000"/>
                                  </p:stCondLst>
                                  <p:childTnLst>
                                    <p:set>
                                      <p:cBhvr>
                                        <p:cTn id="54" dur="1" fill="hold">
                                          <p:stCondLst>
                                            <p:cond delay="0"/>
                                          </p:stCondLst>
                                        </p:cTn>
                                        <p:tgtEl>
                                          <p:spTgt spid="14346"/>
                                        </p:tgtEl>
                                        <p:attrNameLst>
                                          <p:attrName>style.visibility</p:attrName>
                                        </p:attrNameLst>
                                      </p:cBhvr>
                                      <p:to>
                                        <p:strVal val="visible"/>
                                      </p:to>
                                    </p:set>
                                    <p:animEffect transition="in" filter="dissolve">
                                      <p:cBhvr>
                                        <p:cTn id="55" dur="500"/>
                                        <p:tgtEl>
                                          <p:spTgt spid="14346"/>
                                        </p:tgtEl>
                                      </p:cBhvr>
                                    </p:animEffect>
                                  </p:childTnLst>
                                </p:cTn>
                              </p:par>
                            </p:childTnLst>
                          </p:cTn>
                        </p:par>
                        <p:par>
                          <p:cTn id="56" fill="hold">
                            <p:stCondLst>
                              <p:cond delay="66500"/>
                            </p:stCondLst>
                            <p:childTnLst>
                              <p:par>
                                <p:cTn id="57" presetID="9" presetClass="entr" presetSubtype="0" fill="hold" nodeType="afterEffect">
                                  <p:stCondLst>
                                    <p:cond delay="5000"/>
                                  </p:stCondLst>
                                  <p:childTnLst>
                                    <p:set>
                                      <p:cBhvr>
                                        <p:cTn id="58" dur="1" fill="hold">
                                          <p:stCondLst>
                                            <p:cond delay="0"/>
                                          </p:stCondLst>
                                        </p:cTn>
                                        <p:tgtEl>
                                          <p:spTgt spid="14348"/>
                                        </p:tgtEl>
                                        <p:attrNameLst>
                                          <p:attrName>style.visibility</p:attrName>
                                        </p:attrNameLst>
                                      </p:cBhvr>
                                      <p:to>
                                        <p:strVal val="visible"/>
                                      </p:to>
                                    </p:set>
                                    <p:animEffect transition="in" filter="dissolve">
                                      <p:cBhvr>
                                        <p:cTn id="59" dur="500"/>
                                        <p:tgtEl>
                                          <p:spTgt spid="14348"/>
                                        </p:tgtEl>
                                      </p:cBhvr>
                                    </p:animEffect>
                                  </p:childTnLst>
                                </p:cTn>
                              </p:par>
                            </p:childTnLst>
                          </p:cTn>
                        </p:par>
                        <p:par>
                          <p:cTn id="60" fill="hold">
                            <p:stCondLst>
                              <p:cond delay="72000"/>
                            </p:stCondLst>
                            <p:childTnLst>
                              <p:par>
                                <p:cTn id="61" presetID="9" presetClass="entr" presetSubtype="0" fill="hold" nodeType="afterEffect">
                                  <p:stCondLst>
                                    <p:cond delay="5000"/>
                                  </p:stCondLst>
                                  <p:childTnLst>
                                    <p:set>
                                      <p:cBhvr>
                                        <p:cTn id="62" dur="1" fill="hold">
                                          <p:stCondLst>
                                            <p:cond delay="0"/>
                                          </p:stCondLst>
                                        </p:cTn>
                                        <p:tgtEl>
                                          <p:spTgt spid="14350"/>
                                        </p:tgtEl>
                                        <p:attrNameLst>
                                          <p:attrName>style.visibility</p:attrName>
                                        </p:attrNameLst>
                                      </p:cBhvr>
                                      <p:to>
                                        <p:strVal val="visible"/>
                                      </p:to>
                                    </p:set>
                                    <p:animEffect transition="in" filter="dissolve">
                                      <p:cBhvr>
                                        <p:cTn id="63" dur="500"/>
                                        <p:tgtEl>
                                          <p:spTgt spid="14350"/>
                                        </p:tgtEl>
                                      </p:cBhvr>
                                    </p:animEffect>
                                  </p:childTnLst>
                                </p:cTn>
                              </p:par>
                            </p:childTnLst>
                          </p:cTn>
                        </p:par>
                        <p:par>
                          <p:cTn id="64" fill="hold">
                            <p:stCondLst>
                              <p:cond delay="77500"/>
                            </p:stCondLst>
                            <p:childTnLst>
                              <p:par>
                                <p:cTn id="65" presetID="9" presetClass="entr" presetSubtype="0" fill="hold" nodeType="afterEffect">
                                  <p:stCondLst>
                                    <p:cond delay="5000"/>
                                  </p:stCondLst>
                                  <p:childTnLst>
                                    <p:set>
                                      <p:cBhvr>
                                        <p:cTn id="66" dur="1" fill="hold">
                                          <p:stCondLst>
                                            <p:cond delay="0"/>
                                          </p:stCondLst>
                                        </p:cTn>
                                        <p:tgtEl>
                                          <p:spTgt spid="14352"/>
                                        </p:tgtEl>
                                        <p:attrNameLst>
                                          <p:attrName>style.visibility</p:attrName>
                                        </p:attrNameLst>
                                      </p:cBhvr>
                                      <p:to>
                                        <p:strVal val="visible"/>
                                      </p:to>
                                    </p:set>
                                    <p:animEffect transition="in" filter="dissolve">
                                      <p:cBhvr>
                                        <p:cTn id="67" dur="500"/>
                                        <p:tgtEl>
                                          <p:spTgt spid="14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1371600"/>
            <a:ext cx="8534400" cy="5257800"/>
          </a:xfrm>
        </p:spPr>
        <p:txBody>
          <a:bodyPr/>
          <a:lstStyle/>
          <a:p>
            <a:endParaRPr lang="en-US" sz="2400" dirty="0" smtClean="0"/>
          </a:p>
          <a:p>
            <a:pPr>
              <a:buFont typeface="Arial" charset="0"/>
              <a:buNone/>
            </a:pPr>
            <a:r>
              <a:rPr lang="en-US" sz="2400" b="1" dirty="0" smtClean="0"/>
              <a:t/>
            </a:r>
            <a:br>
              <a:rPr lang="en-US" sz="2400" b="1" dirty="0" smtClean="0"/>
            </a:br>
            <a:endParaRPr lang="en-US" sz="2400" dirty="0" smtClean="0"/>
          </a:p>
        </p:txBody>
      </p:sp>
      <p:sp>
        <p:nvSpPr>
          <p:cNvPr id="24579" name="AutoShape 2" descr="https://s3.amazonaws.com/img.charteo.com/art_pictures/C0076/Contact-Thank-You-Slides_C0076_058_c01_l.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dirty="0">
              <a:latin typeface="Calibri" pitchFamily="34" charset="0"/>
            </a:endParaRPr>
          </a:p>
        </p:txBody>
      </p:sp>
      <p:pic>
        <p:nvPicPr>
          <p:cNvPr id="24580" name="Picture 4" descr="https://s3.amazonaws.com/img.charteo.com/art_pictures/C0076/Contact-Thank-You-Slides_C0076_058_c01_l.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STATISTICS IN VALUATION</a:t>
            </a:r>
            <a:endParaRPr lang="en-US" b="1" dirty="0">
              <a:solidFill>
                <a:srgbClr val="FF0000"/>
              </a:solidFill>
            </a:endParaRPr>
          </a:p>
        </p:txBody>
      </p:sp>
      <p:sp>
        <p:nvSpPr>
          <p:cNvPr id="3" name="Content Placeholder 2"/>
          <p:cNvSpPr>
            <a:spLocks noGrp="1"/>
          </p:cNvSpPr>
          <p:nvPr>
            <p:ph idx="1"/>
          </p:nvPr>
        </p:nvSpPr>
        <p:spPr/>
        <p:txBody>
          <a:bodyPr/>
          <a:lstStyle/>
          <a:p>
            <a:r>
              <a:rPr lang="en-US" sz="2500" dirty="0" smtClean="0"/>
              <a:t>Objectives – Convert raw data into useful information</a:t>
            </a:r>
          </a:p>
          <a:p>
            <a:r>
              <a:rPr lang="en-US" sz="2500" dirty="0" smtClean="0"/>
              <a:t>Meaning &amp; Use of Statistics</a:t>
            </a:r>
          </a:p>
          <a:p>
            <a:r>
              <a:rPr lang="en-US" sz="2500" dirty="0" smtClean="0"/>
              <a:t>Date – Number of Observations</a:t>
            </a:r>
          </a:p>
          <a:p>
            <a:r>
              <a:rPr lang="en-US" sz="2500" dirty="0" smtClean="0"/>
              <a:t>Sources of Data – Primary, Secondary</a:t>
            </a:r>
          </a:p>
          <a:p>
            <a:r>
              <a:rPr lang="en-US" sz="2500" dirty="0" smtClean="0"/>
              <a:t>Use of Data</a:t>
            </a:r>
          </a:p>
          <a:p>
            <a:r>
              <a:rPr lang="en-US" sz="2500" dirty="0" smtClean="0"/>
              <a:t>Meaningful pattern in Data</a:t>
            </a:r>
          </a:p>
          <a:p>
            <a:r>
              <a:rPr lang="en-US" sz="2500" dirty="0" smtClean="0"/>
              <a:t>Raw Data – Data Array</a:t>
            </a:r>
          </a:p>
          <a:p>
            <a:r>
              <a:rPr lang="en-US" sz="2500" dirty="0" smtClean="0"/>
              <a:t>Frequency Distribution</a:t>
            </a:r>
          </a:p>
          <a:p>
            <a:r>
              <a:rPr lang="en-US" sz="2500" dirty="0" smtClean="0"/>
              <a:t>Relative Frequency Distribution</a:t>
            </a:r>
          </a:p>
          <a:p>
            <a:endParaRPr lang="en-US" dirty="0" smtClean="0"/>
          </a:p>
          <a:p>
            <a:endParaRPr lang="en-US"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GENUINENESS</a:t>
            </a:r>
            <a:endParaRPr lang="en-US" b="1" dirty="0">
              <a:solidFill>
                <a:srgbClr val="FF0000"/>
              </a:solidFill>
            </a:endParaRPr>
          </a:p>
        </p:txBody>
      </p:sp>
      <p:sp>
        <p:nvSpPr>
          <p:cNvPr id="3" name="Content Placeholder 2"/>
          <p:cNvSpPr>
            <a:spLocks noGrp="1"/>
          </p:cNvSpPr>
          <p:nvPr>
            <p:ph idx="1"/>
          </p:nvPr>
        </p:nvSpPr>
        <p:spPr/>
        <p:txBody>
          <a:bodyPr/>
          <a:lstStyle/>
          <a:p>
            <a:r>
              <a:rPr lang="en-US" sz="3000" dirty="0" smtClean="0"/>
              <a:t>the quality of truly being what something is said to be; authenticity.</a:t>
            </a:r>
          </a:p>
          <a:p>
            <a:r>
              <a:rPr lang="en-US" sz="3000" b="1" dirty="0" smtClean="0"/>
              <a:t>the </a:t>
            </a:r>
            <a:r>
              <a:rPr lang="en-US" sz="3000" b="1" dirty="0" smtClean="0">
                <a:hlinkClick r:id="rId2" tooltip="quality"/>
              </a:rPr>
              <a:t>quality</a:t>
            </a:r>
            <a:r>
              <a:rPr lang="en-US" sz="3000" b="1" dirty="0" smtClean="0"/>
              <a:t> of being </a:t>
            </a:r>
            <a:r>
              <a:rPr lang="en-US" sz="3000" b="1" dirty="0" smtClean="0">
                <a:hlinkClick r:id="rId3" tooltip="honest"/>
              </a:rPr>
              <a:t>honest</a:t>
            </a:r>
            <a:r>
              <a:rPr lang="en-US" sz="3000" b="1" dirty="0" smtClean="0"/>
              <a:t> and </a:t>
            </a:r>
            <a:r>
              <a:rPr lang="en-US" sz="3000" b="1" u="sng" dirty="0" smtClean="0">
                <a:hlinkClick r:id="rId4" tooltip="sincere"/>
              </a:rPr>
              <a:t>sincere</a:t>
            </a:r>
            <a:endParaRPr lang="en-US" sz="3000" b="1" u="sng" dirty="0" smtClean="0"/>
          </a:p>
          <a:p>
            <a:r>
              <a:rPr lang="en-US" sz="3000" b="1" dirty="0" smtClean="0"/>
              <a:t>the </a:t>
            </a:r>
            <a:r>
              <a:rPr lang="en-US" sz="3000" b="1" dirty="0" smtClean="0">
                <a:hlinkClick r:id="rId2" tooltip="quality"/>
              </a:rPr>
              <a:t>quality</a:t>
            </a:r>
            <a:r>
              <a:rPr lang="en-US" sz="3000" b="1" dirty="0" smtClean="0"/>
              <a:t> of being </a:t>
            </a:r>
            <a:r>
              <a:rPr lang="en-US" sz="3000" b="1" dirty="0" smtClean="0">
                <a:hlinkClick r:id="rId5" tooltip="real"/>
              </a:rPr>
              <a:t>real</a:t>
            </a:r>
            <a:r>
              <a:rPr lang="en-US" sz="3000" b="1" dirty="0" smtClean="0"/>
              <a:t> and </a:t>
            </a:r>
            <a:r>
              <a:rPr lang="en-US" sz="3000" b="1" dirty="0" smtClean="0">
                <a:hlinkClick r:id="rId6" tooltip="exactly"/>
              </a:rPr>
              <a:t>exactly</a:t>
            </a:r>
            <a:r>
              <a:rPr lang="en-US" sz="3000" b="1" dirty="0" smtClean="0"/>
              <a:t> what it </a:t>
            </a:r>
            <a:r>
              <a:rPr lang="en-US" sz="3000" b="1" dirty="0" smtClean="0">
                <a:hlinkClick r:id="rId7" tooltip="appears"/>
              </a:rPr>
              <a:t>appears</a:t>
            </a:r>
            <a:r>
              <a:rPr lang="en-US" sz="3000" b="1" dirty="0" smtClean="0"/>
              <a:t> to be</a:t>
            </a:r>
          </a:p>
          <a:p>
            <a:r>
              <a:rPr lang="en-US" sz="3000" dirty="0" smtClean="0"/>
              <a:t>undisputed credibility</a:t>
            </a:r>
          </a:p>
          <a:p>
            <a:r>
              <a:rPr lang="en-US" sz="3000" dirty="0" smtClean="0"/>
              <a:t>When you are </a:t>
            </a:r>
            <a:r>
              <a:rPr lang="en-US" sz="3000" b="1" dirty="0" smtClean="0"/>
              <a:t>being</a:t>
            </a:r>
            <a:r>
              <a:rPr lang="en-US" sz="3000" dirty="0" smtClean="0"/>
              <a:t> your true self, you display a </a:t>
            </a:r>
            <a:r>
              <a:rPr lang="en-US" sz="3000" b="1" dirty="0" smtClean="0"/>
              <a:t>genuine</a:t>
            </a:r>
            <a:r>
              <a:rPr lang="en-US" sz="3000" dirty="0" smtClean="0"/>
              <a:t> sense of honesty and trustworthiness</a:t>
            </a:r>
            <a:endParaRPr lang="en-US" sz="3000"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SALE / RENTAL </a:t>
            </a:r>
            <a:r>
              <a:rPr lang="en-US" b="1" dirty="0" smtClean="0">
                <a:solidFill>
                  <a:srgbClr val="FF0000"/>
                </a:solidFill>
              </a:rPr>
              <a:t>INSTANCE</a:t>
            </a:r>
            <a:endParaRPr lang="en-US" b="1" dirty="0">
              <a:solidFill>
                <a:srgbClr val="FF0000"/>
              </a:solidFill>
            </a:endParaRPr>
          </a:p>
        </p:txBody>
      </p:sp>
      <p:sp>
        <p:nvSpPr>
          <p:cNvPr id="3" name="Content Placeholder 2"/>
          <p:cNvSpPr>
            <a:spLocks noGrp="1"/>
          </p:cNvSpPr>
          <p:nvPr>
            <p:ph idx="1"/>
          </p:nvPr>
        </p:nvSpPr>
        <p:spPr/>
        <p:txBody>
          <a:bodyPr/>
          <a:lstStyle/>
          <a:p>
            <a:r>
              <a:rPr lang="en-US" sz="2800" dirty="0" smtClean="0"/>
              <a:t>The act or an </a:t>
            </a:r>
            <a:r>
              <a:rPr lang="en-US" sz="2800" b="1" dirty="0" smtClean="0"/>
              <a:t>instance</a:t>
            </a:r>
            <a:r>
              <a:rPr lang="en-US" sz="2800" dirty="0" smtClean="0"/>
              <a:t> of </a:t>
            </a:r>
            <a:r>
              <a:rPr lang="en-US" sz="2800" dirty="0" smtClean="0"/>
              <a:t>selling/Renting ; </a:t>
            </a:r>
            <a:r>
              <a:rPr lang="en-US" sz="2800" dirty="0" smtClean="0"/>
              <a:t>exchange of property of any kind, or of services, for an agreed sum of money or other valuable consideration</a:t>
            </a:r>
          </a:p>
          <a:p>
            <a:r>
              <a:rPr lang="en-US" sz="2800" b="1" dirty="0" err="1" smtClean="0"/>
              <a:t>Navanath</a:t>
            </a:r>
            <a:r>
              <a:rPr lang="en-US" sz="2800" b="1" dirty="0" smtClean="0"/>
              <a:t> &amp; Ors </a:t>
            </a:r>
            <a:r>
              <a:rPr lang="en-US" sz="2800" b="1" dirty="0" err="1" smtClean="0"/>
              <a:t>vs</a:t>
            </a:r>
            <a:r>
              <a:rPr lang="en-US" sz="2800" b="1" dirty="0" smtClean="0"/>
              <a:t> State Of Maharashtra on 15 April, </a:t>
            </a:r>
            <a:r>
              <a:rPr lang="en-US" sz="2800" b="1" dirty="0" smtClean="0"/>
              <a:t>2009 - </a:t>
            </a:r>
            <a:r>
              <a:rPr lang="en-US" sz="2800" dirty="0" smtClean="0"/>
              <a:t>IN THE SUPREME COURT OF INDIA </a:t>
            </a:r>
            <a:br>
              <a:rPr lang="en-US" sz="2800" dirty="0" smtClean="0"/>
            </a:br>
            <a:endParaRPr lang="en-US" sz="2800" dirty="0" smtClean="0"/>
          </a:p>
          <a:p>
            <a:r>
              <a:rPr lang="en-US" sz="2800" dirty="0" smtClean="0"/>
              <a:t>both </a:t>
            </a:r>
            <a:r>
              <a:rPr lang="en-US" sz="2800" dirty="0" smtClean="0"/>
              <a:t>the parties agree that the comparable </a:t>
            </a:r>
            <a:r>
              <a:rPr lang="en-US" sz="2800" b="1" dirty="0" smtClean="0"/>
              <a:t>sales</a:t>
            </a:r>
            <a:r>
              <a:rPr lang="en-US" sz="2800" dirty="0" smtClean="0"/>
              <a:t> </a:t>
            </a:r>
            <a:r>
              <a:rPr lang="en-US" sz="2800" b="1" dirty="0" smtClean="0"/>
              <a:t>instances</a:t>
            </a:r>
            <a:r>
              <a:rPr lang="en-US" sz="2800" dirty="0" smtClean="0"/>
              <a:t> </a:t>
            </a:r>
            <a:r>
              <a:rPr lang="en-US" sz="2800" b="1" dirty="0" smtClean="0"/>
              <a:t>method</a:t>
            </a:r>
            <a:r>
              <a:rPr lang="en-US" sz="2800" dirty="0" smtClean="0"/>
              <a:t> of valuation as adopted by the Reference Court has been rightly adopted.</a:t>
            </a:r>
            <a:endParaRPr lang="en-US" sz="2800" dirty="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0000"/>
                </a:solidFill>
              </a:rPr>
              <a:t>AVOID AD </a:t>
            </a:r>
            <a:r>
              <a:rPr lang="en-US" sz="3200" b="1" dirty="0" smtClean="0">
                <a:solidFill>
                  <a:srgbClr val="FF0000"/>
                </a:solidFill>
              </a:rPr>
              <a:t>HOK ASSUMPTIONS IN VALUATION</a:t>
            </a:r>
            <a:endParaRPr lang="en-US" sz="3200" b="1" dirty="0">
              <a:solidFill>
                <a:srgbClr val="FF0000"/>
              </a:solidFill>
            </a:endParaRPr>
          </a:p>
        </p:txBody>
      </p:sp>
      <p:sp>
        <p:nvSpPr>
          <p:cNvPr id="3" name="Content Placeholder 2"/>
          <p:cNvSpPr>
            <a:spLocks noGrp="1"/>
          </p:cNvSpPr>
          <p:nvPr>
            <p:ph idx="1"/>
          </p:nvPr>
        </p:nvSpPr>
        <p:spPr/>
        <p:txBody>
          <a:bodyPr/>
          <a:lstStyle/>
          <a:p>
            <a:r>
              <a:rPr lang="en-US" dirty="0" smtClean="0"/>
              <a:t>it generally signifies a solution designed for a specific problem or task, non-</a:t>
            </a:r>
            <a:r>
              <a:rPr lang="en-US" dirty="0" err="1" smtClean="0">
                <a:hlinkClick r:id="rId2"/>
              </a:rPr>
              <a:t>generalizable</a:t>
            </a:r>
            <a:r>
              <a:rPr lang="en-US" dirty="0" smtClean="0"/>
              <a:t>, and not intended to be adapted to other purposes </a:t>
            </a:r>
            <a:endParaRPr lang="en-US" dirty="0" smtClean="0"/>
          </a:p>
          <a:p>
            <a:pPr>
              <a:buNone/>
            </a:pPr>
            <a:endParaRPr lang="en-US" dirty="0" smtClean="0"/>
          </a:p>
          <a:p>
            <a:r>
              <a:rPr lang="en-US" dirty="0" smtClean="0"/>
              <a:t>Avoid ad </a:t>
            </a:r>
            <a:r>
              <a:rPr lang="en-US" dirty="0" err="1" smtClean="0"/>
              <a:t>hok</a:t>
            </a:r>
            <a:r>
              <a:rPr lang="en-US" dirty="0" smtClean="0"/>
              <a:t> assumptions in Valuation Report </a:t>
            </a:r>
          </a:p>
          <a:p>
            <a:endParaRPr lang="en-US" dirty="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b="1" dirty="0" smtClean="0">
                <a:solidFill>
                  <a:srgbClr val="FF0000"/>
                </a:solidFill>
              </a:rPr>
              <a:t>IVS 102 – INVESTIGATION &amp; COMPLIANCE</a:t>
            </a:r>
            <a:endParaRPr lang="en-US" sz="3500" b="1" dirty="0">
              <a:solidFill>
                <a:srgbClr val="FF0000"/>
              </a:solidFill>
            </a:endParaRPr>
          </a:p>
        </p:txBody>
      </p:sp>
      <p:sp>
        <p:nvSpPr>
          <p:cNvPr id="3" name="Content Placeholder 2"/>
          <p:cNvSpPr>
            <a:spLocks noGrp="1"/>
          </p:cNvSpPr>
          <p:nvPr>
            <p:ph idx="1"/>
          </p:nvPr>
        </p:nvSpPr>
        <p:spPr/>
        <p:txBody>
          <a:bodyPr/>
          <a:lstStyle/>
          <a:p>
            <a:r>
              <a:rPr lang="en-US" sz="3000" dirty="0" smtClean="0"/>
              <a:t>Sufficient evidence shall be assembled by means such as inspection, inquiry, computation and analysis to ensure that the valuation is properly supported</a:t>
            </a:r>
          </a:p>
          <a:p>
            <a:r>
              <a:rPr lang="en-US" sz="3000" dirty="0" smtClean="0"/>
              <a:t>First Hand Information – duly verified</a:t>
            </a:r>
          </a:p>
          <a:p>
            <a:r>
              <a:rPr lang="en-US" sz="3000" dirty="0" smtClean="0"/>
              <a:t>Secondary Sources – Technical Journals</a:t>
            </a:r>
          </a:p>
          <a:p>
            <a:r>
              <a:rPr lang="en-US" sz="3000" dirty="0" smtClean="0"/>
              <a:t>Valuation Report should stand to judicial inquiry</a:t>
            </a:r>
          </a:p>
          <a:p>
            <a:r>
              <a:rPr lang="en-US" sz="3000" dirty="0" smtClean="0"/>
              <a:t>If no input – Avoid Valuation Assignment</a:t>
            </a:r>
            <a:endParaRPr lang="en-US" sz="3000" dirty="0"/>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Civil Engineering Scope PPT 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Civil Engineering Scope PPT 2003</Template>
  <TotalTime>892</TotalTime>
  <Words>1540</Words>
  <Application>Microsoft Office PowerPoint</Application>
  <PresentationFormat>On-screen Show (4:3)</PresentationFormat>
  <Paragraphs>515</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Civil Engineering Scope PPT 2003</vt:lpstr>
      <vt:lpstr>Slide 1</vt:lpstr>
      <vt:lpstr>DEFINITION OF STATISTICS</vt:lpstr>
      <vt:lpstr>STATISTICAL GRAPHS</vt:lpstr>
      <vt:lpstr>INTRODUCTION &amp; NECESSITY</vt:lpstr>
      <vt:lpstr>STATISTICS IN VALUATION</vt:lpstr>
      <vt:lpstr>GENUINENESS</vt:lpstr>
      <vt:lpstr>SALE / RENTAL INSTANCE</vt:lpstr>
      <vt:lpstr>AVOID AD HOK ASSUMPTIONS IN VALUATION</vt:lpstr>
      <vt:lpstr>IVS 102 – INVESTIGATION &amp; COMPLIANCE</vt:lpstr>
      <vt:lpstr>IVS 104 – BASES OF VALUE</vt:lpstr>
      <vt:lpstr>IVS 104 – BASES OF VALUE</vt:lpstr>
      <vt:lpstr>IVS 2017</vt:lpstr>
      <vt:lpstr>STATISTICS FOR SALE/RENTAL INSTANCE</vt:lpstr>
      <vt:lpstr>OBSERVATION</vt:lpstr>
      <vt:lpstr>STEPS INVOLVED IN VALUATION</vt:lpstr>
      <vt:lpstr>PROPERTY MARKET CHARACTERESTICS</vt:lpstr>
      <vt:lpstr>DATA &amp; COLLECTION</vt:lpstr>
      <vt:lpstr>SOURCES OF DATA</vt:lpstr>
      <vt:lpstr>SITE INSPECTION</vt:lpstr>
      <vt:lpstr>ADOPTION OF WEIGHTAGES</vt:lpstr>
      <vt:lpstr>WEIGHTAGE SCORE</vt:lpstr>
      <vt:lpstr>ASPECTS OF COMPARISON FACTORS</vt:lpstr>
      <vt:lpstr>RENTAL INSTANCES</vt:lpstr>
      <vt:lpstr>SALE INSTANCES</vt:lpstr>
      <vt:lpstr>DEVIATION</vt:lpstr>
      <vt:lpstr>VARIANCE</vt:lpstr>
      <vt:lpstr>STANDARD DEVIATION</vt:lpstr>
      <vt:lpstr>DISPERSION</vt:lpstr>
      <vt:lpstr>SALE/RENTAL INSTANCE DATA</vt:lpstr>
      <vt:lpstr>CORELATION IN STATISTICS</vt:lpstr>
      <vt:lpstr>CORELATION IN STATISTICS</vt:lpstr>
      <vt:lpstr>WEIGHTED STANDARD DEVIATION</vt:lpstr>
      <vt:lpstr>STATISTICS IN DATA MANAGEMENT</vt:lpstr>
      <vt:lpstr>STATISTICS IN DESKTOP VALUATION</vt:lpstr>
      <vt:lpstr>STATISTICS IN TWS CALCULATION</vt:lpstr>
      <vt:lpstr>HEDONIC PRICING MODEL P = f(STLA)</vt:lpstr>
      <vt:lpstr>STATISTICS IN HEDONIC PRICING MODEL</vt:lpstr>
      <vt:lpstr>ADJUSTMENT GRID MODEL</vt:lpstr>
      <vt:lpstr>STATISTICS IN ADJUSTMENT GRID MODEL</vt:lpstr>
      <vt:lpstr>QUALITY REGRESSION TECHNIQUE</vt:lpstr>
      <vt:lpstr>QUALITY REGRESSION ANALYSIS</vt:lpstr>
      <vt:lpstr>Proud of Civil Engineering  </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pc1</dc:creator>
  <cp:lastModifiedBy>pc1</cp:lastModifiedBy>
  <cp:revision>140</cp:revision>
  <dcterms:created xsi:type="dcterms:W3CDTF">2020-07-13T14:16:50Z</dcterms:created>
  <dcterms:modified xsi:type="dcterms:W3CDTF">2021-06-18T11:32:40Z</dcterms:modified>
</cp:coreProperties>
</file>